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9" r:id="rId6"/>
    <p:sldId id="272" r:id="rId7"/>
    <p:sldId id="269" r:id="rId8"/>
    <p:sldId id="273" r:id="rId9"/>
    <p:sldId id="277" r:id="rId10"/>
    <p:sldId id="274" r:id="rId11"/>
    <p:sldId id="266" r:id="rId12"/>
    <p:sldId id="275" r:id="rId13"/>
    <p:sldId id="270" r:id="rId14"/>
    <p:sldId id="268" r:id="rId15"/>
    <p:sldId id="265" r:id="rId16"/>
    <p:sldId id="271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8369B9-B8B8-E420-22A3-F9FA809966F9}" v="17" dt="2021-07-14T10:47:40.773"/>
    <p1510:client id="{2EAE65B1-3EC4-4C24-4C0B-CAD568FF8546}" v="1" dt="2021-07-14T11:33:18.224"/>
    <p1510:client id="{4CC7AE33-1A94-407C-8BED-03FD4776FE19}" v="1" dt="2021-07-16T10:42:27.791"/>
    <p1510:client id="{89900DD0-909E-45BA-82E4-4BFEEC4E5A35}" v="53" dt="2021-07-14T11:54:30.3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24639-FEF5-4DF9-8A09-BF71052BD3C0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D9990-4C90-4171-AC09-9E0F61909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37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Social distancing, arrive at allotted times, one parent only, explain footprints, one way system, playtimes – allocated part of the yard/field, parents not on school site-contact by phone or dojo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152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Come to school in PE kit – spare white soled trainers for PE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281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Come to school in PE kit – spare white soled trainers for PE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890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Come to school in PE kit – spare white soled trainers for PE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349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Phase bubbles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586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Come to school in PE kit – spare white soled trainers for PE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662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Come to school in PE kit – spare white soled trainers for PE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95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1E08C-3B64-42C2-944A-9B2BA30ED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A4D2D-72B1-47A4-A033-4FC04A62E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F1378-D901-44FA-8472-5D7E46B5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054B1-9D80-4D22-B665-9E6574348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9635E-693B-43E8-BAC6-7FA4B471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165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2D73-DEE0-44ED-85F4-9ECD5DB0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0C1DC-2813-4283-AE67-AD015F410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96497-48F7-4AD8-8A28-082EB8463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B029D-85BB-4719-A7BC-26E2194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EE8BB-B9B2-47C7-8171-6F87DDBC1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733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B5100-A6F2-4D7A-B653-D901FEB4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B32CD-37D5-44C6-9853-DAD9F2361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DCB23-98C0-4CEE-A4CC-776714A55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20B64-76B0-4074-945D-0AAAA82D4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E79BE-A2A0-4A41-B81A-6B917BF23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13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E8D9-113A-43B6-A435-BD390174D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C55EA-9729-490A-A164-BD35465A9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CA612-64DE-4F66-8355-1EF5A4599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1C488-5640-43D3-9C7E-05F9B0A13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89555-CA3F-4450-AE91-7276777B4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1538B-6593-410C-A997-5EB6C6C2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645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F6A9-6EA0-4E7B-811F-EECD860C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6B428-1A7C-4FD3-9C00-34684E4E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375BC6-99BF-44BA-A71E-6AC10BF79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FC318-C509-4F4D-B6CD-5B996E804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D32B1A-6775-40DD-9684-121F74379C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97DD89-D96C-44BE-8121-224AD4BCF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AD095B-08DE-4920-AAEE-FB8596C8C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0D0F53-5BAC-4146-BEC8-9AFFBA696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513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F73E-6697-466C-8581-CBEB8A14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3FEA8F-ABFF-478E-8BBB-595F3FE6A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8DF038-62F8-4D1A-A146-5043BC35B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B8DC9-9CD8-46C1-8FB2-0A42B47E4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452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1A37F-A9E9-45C9-9F89-099A1421E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1571F-C114-4645-85E8-02D99DD4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9E692-12E5-44ED-8AE8-C968B6E0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61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935C5-DAF8-436B-AB45-CAAF7971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9248B-D71E-4344-9784-33B0F6015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AED3C-F5C1-4671-847B-FD1161A07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369D13-267E-4F14-8BE3-0CCC2DC3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21882-6782-49E1-AC03-2C9ECB493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24A2C-337B-41B4-AC6B-9C9E05413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93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1302E-621A-478B-86FD-19729B322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75FD60-91F0-4EC0-B47E-7AA7E42CE7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CFC96-FA46-4C84-9426-C2F96743C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CE76E-9851-4283-8681-4C8C73F56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2F827E-1FC8-4487-80BE-DDE222E01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B2ED5E-4AA6-42B8-B07C-663D1BA6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72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EC48-E7E1-4E6F-A1C4-3D5672257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F39343-A7C0-4DCE-B504-29E9EBD64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764E5-82DB-4368-A03B-F4FF33674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B75AC-72E2-4D73-8D6D-95D7B04D9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4551F-0801-4049-A60A-E8593D209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571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9D6425-3DC7-4524-BF28-3F3AC061C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45E09-6018-4A4E-9EC4-64CA4A34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10725-9C3D-40E3-A1F8-0A09C826E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BBC26-D6F0-4B0A-8EEF-79F18B9A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5B599-D8AA-4354-B639-DB060F5C8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767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66FCC-E348-4BC4-94CB-0EB467148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83DB2-3417-4362-8C29-E9A8E8272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6CF14-633E-415E-9706-D6D4E0B98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E7350-B3DD-4AA0-8391-E14FFCFD6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B516A-76D5-4028-BCA1-682464AF3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135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6.wdp"/><Relationship Id="rId18" Type="http://schemas.microsoft.com/office/2007/relationships/hdphoto" Target="../media/hdphoto7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jpeg"/><Relationship Id="rId12" Type="http://schemas.openxmlformats.org/officeDocument/2006/relationships/image" Target="../media/image14.png"/><Relationship Id="rId17" Type="http://schemas.openxmlformats.org/officeDocument/2006/relationships/image" Target="../media/image17.png"/><Relationship Id="rId2" Type="http://schemas.openxmlformats.org/officeDocument/2006/relationships/audio" Target="../media/media5.m4a"/><Relationship Id="rId16" Type="http://schemas.openxmlformats.org/officeDocument/2006/relationships/image" Target="../media/image16.png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11" Type="http://schemas.microsoft.com/office/2007/relationships/hdphoto" Target="../media/hdphoto5.wdp"/><Relationship Id="rId5" Type="http://schemas.openxmlformats.org/officeDocument/2006/relationships/image" Target="../media/image4.png"/><Relationship Id="rId15" Type="http://schemas.openxmlformats.org/officeDocument/2006/relationships/image" Target="../media/image15.png"/><Relationship Id="rId10" Type="http://schemas.openxmlformats.org/officeDocument/2006/relationships/image" Target="../media/image13.png"/><Relationship Id="rId19" Type="http://schemas.openxmlformats.org/officeDocument/2006/relationships/image" Target="../media/image3.png"/><Relationship Id="rId4" Type="http://schemas.openxmlformats.org/officeDocument/2006/relationships/notesSlide" Target="../notesSlides/notesSlide2.xml"/><Relationship Id="rId9" Type="http://schemas.microsoft.com/office/2007/relationships/hdphoto" Target="../media/hdphoto4.wdp"/><Relationship Id="rId14" Type="http://schemas.openxmlformats.org/officeDocument/2006/relationships/hyperlink" Target="http://www.emblematic.co.uk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11" Type="http://schemas.openxmlformats.org/officeDocument/2006/relationships/image" Target="../media/image23.jpeg"/><Relationship Id="rId5" Type="http://schemas.openxmlformats.org/officeDocument/2006/relationships/image" Target="../media/image4.png"/><Relationship Id="rId10" Type="http://schemas.openxmlformats.org/officeDocument/2006/relationships/image" Target="../media/image22.jpe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7.jpeg"/><Relationship Id="rId12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6.jpeg"/><Relationship Id="rId11" Type="http://schemas.openxmlformats.org/officeDocument/2006/relationships/image" Target="../media/image30.jpeg"/><Relationship Id="rId5" Type="http://schemas.openxmlformats.org/officeDocument/2006/relationships/image" Target="../media/image2.png"/><Relationship Id="rId10" Type="http://schemas.microsoft.com/office/2007/relationships/hdphoto" Target="../media/hdphoto8.wdp"/><Relationship Id="rId4" Type="http://schemas.openxmlformats.org/officeDocument/2006/relationships/image" Target="../media/image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jpeg"/><Relationship Id="rId12" Type="http://schemas.openxmlformats.org/officeDocument/2006/relationships/image" Target="../media/image3.png"/><Relationship Id="rId2" Type="http://schemas.microsoft.com/office/2007/relationships/media" Target="../media/media10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11" Type="http://schemas.openxmlformats.org/officeDocument/2006/relationships/image" Target="../media/image34.jpeg"/><Relationship Id="rId5" Type="http://schemas.openxmlformats.org/officeDocument/2006/relationships/image" Target="../media/image4.png"/><Relationship Id="rId10" Type="http://schemas.openxmlformats.org/officeDocument/2006/relationships/image" Target="../media/image33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jpe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5.jpeg"/><Relationship Id="rId5" Type="http://schemas.openxmlformats.org/officeDocument/2006/relationships/image" Target="../media/image2.png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0.jpe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9.jpe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2.jpe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4ED08-0E4C-4DFB-82D2-D123C3F29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470" y="1907947"/>
            <a:ext cx="4141760" cy="39565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771B38-92E6-4845-9F52-627EE3EB003E}"/>
              </a:ext>
            </a:extLst>
          </p:cNvPr>
          <p:cNvSpPr txBox="1"/>
          <p:nvPr/>
        </p:nvSpPr>
        <p:spPr>
          <a:xfrm>
            <a:off x="6096000" y="1643896"/>
            <a:ext cx="536033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haroni" panose="02010803020104030203" pitchFamily="2" charset="-79"/>
              </a:rPr>
              <a:t>Nursery September 2021</a:t>
            </a:r>
            <a:endParaRPr lang="en-GB" sz="2800" b="1" dirty="0">
              <a:latin typeface="Century Gothic" panose="020B0502020202020204" pitchFamily="34" charset="0"/>
            </a:endParaRPr>
          </a:p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September 2020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785CE81-FC14-4CD0-BFBB-C9A6C72CC5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08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262">
        <p15:prstTrans prst="peelOff"/>
      </p:transition>
    </mc:Choice>
    <mc:Fallback xmlns="">
      <p:transition spd="slow" advTm="32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8037" y="1125875"/>
            <a:ext cx="6105194" cy="1021125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Meet The Staff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E4F7CB60-9AB7-4FC4-94FF-41ED6617E9B6}"/>
              </a:ext>
            </a:extLst>
          </p:cNvPr>
          <p:cNvSpPr txBox="1">
            <a:spLocks/>
          </p:cNvSpPr>
          <p:nvPr/>
        </p:nvSpPr>
        <p:spPr>
          <a:xfrm>
            <a:off x="4210525" y="4960132"/>
            <a:ext cx="2928539" cy="7944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Mrs Rayner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Class Teacher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FAF7C46-A85F-4370-BC23-A1AFE7DB16AD}"/>
              </a:ext>
            </a:extLst>
          </p:cNvPr>
          <p:cNvSpPr txBox="1">
            <a:spLocks/>
          </p:cNvSpPr>
          <p:nvPr/>
        </p:nvSpPr>
        <p:spPr>
          <a:xfrm>
            <a:off x="965158" y="4937664"/>
            <a:ext cx="2928539" cy="7944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Mrs Atkinson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Teaching Assistant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9262057-7B80-4B40-98D8-330BFC930DD2}"/>
              </a:ext>
            </a:extLst>
          </p:cNvPr>
          <p:cNvSpPr txBox="1">
            <a:spLocks/>
          </p:cNvSpPr>
          <p:nvPr/>
        </p:nvSpPr>
        <p:spPr>
          <a:xfrm>
            <a:off x="7821302" y="4960132"/>
            <a:ext cx="2928539" cy="7944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Mrs Tyler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Class Teacher</a:t>
            </a:r>
          </a:p>
        </p:txBody>
      </p:sp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424AA0A3-797B-4149-90CA-8C8F91DEC4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960" b="81091" l="4394" r="14899">
                        <a14:foregroundMark x1="10455" y1="80808" x2="10455" y2="80808"/>
                        <a14:foregroundMark x1="13788" y1="81091" x2="13788" y2="81091"/>
                        <a14:foregroundMark x1="13939" y1="77697" x2="13939" y2="77697"/>
                        <a14:foregroundMark x1="13939" y1="76404" x2="13939" y2="76404"/>
                        <a14:foregroundMark x1="13990" y1="75636" x2="13990" y2="75636"/>
                        <a14:foregroundMark x1="13788" y1="75636" x2="13788" y2="75636"/>
                        <a14:foregroundMark x1="13939" y1="75071" x2="13939" y2="75071"/>
                        <a14:foregroundMark x1="13939" y1="74667" x2="13939" y2="74667"/>
                        <a14:foregroundMark x1="13939" y1="74343" x2="13939" y2="74343"/>
                        <a14:foregroundMark x1="13838" y1="73778" x2="13838" y2="7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2" t="66496" r="83761" b="18735"/>
          <a:stretch/>
        </p:blipFill>
        <p:spPr>
          <a:xfrm>
            <a:off x="4342550" y="1852372"/>
            <a:ext cx="2233554" cy="3153255"/>
          </a:xfrm>
          <a:prstGeom prst="rect">
            <a:avLst/>
          </a:prstGeom>
        </p:spPr>
      </p:pic>
      <p:pic>
        <p:nvPicPr>
          <p:cNvPr id="18" name="Picture 1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A116B4E-97FD-4F74-818C-56C7B451417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76" b="97940" l="9994" r="89976">
                        <a14:foregroundMark x1="50666" y1="94790" x2="50666" y2="94790"/>
                        <a14:foregroundMark x1="40400" y1="97940" x2="40400" y2="97940"/>
                        <a14:backgroundMark x1="32495" y1="97940" x2="32495" y2="97940"/>
                        <a14:backgroundMark x1="83525" y1="93174" x2="83525" y2="93174"/>
                        <a14:backgroundMark x1="77286" y1="89822" x2="77286" y2="89822"/>
                        <a14:backgroundMark x1="79376" y1="98748" x2="79376" y2="98748"/>
                        <a14:backgroundMark x1="76832" y1="98546" x2="76832" y2="98546"/>
                        <a14:backgroundMark x1="80254" y1="96365" x2="80254" y2="96365"/>
                        <a14:backgroundMark x1="76378" y1="92407" x2="76378" y2="92407"/>
                        <a14:backgroundMark x1="77892" y1="99152" x2="77892" y2="99152"/>
                        <a14:backgroundMark x1="42913" y1="96567" x2="42913" y2="96567"/>
                        <a14:backgroundMark x1="43065" y1="92407" x2="43065" y2="92407"/>
                        <a14:backgroundMark x1="42611" y1="97375" x2="42611" y2="97375"/>
                        <a14:backgroundMark x1="42913" y1="92407" x2="42913" y2="92407"/>
                        <a14:backgroundMark x1="42762" y1="97738" x2="42762" y2="97738"/>
                        <a14:backgroundMark x1="42611" y1="96769" x2="42611" y2="96769"/>
                        <a14:backgroundMark x1="43065" y1="95396" x2="43065" y2="95396"/>
                        <a14:backgroundMark x1="43065" y1="94588" x2="43065" y2="94588"/>
                        <a14:backgroundMark x1="43368" y1="92003" x2="43368" y2="92003"/>
                        <a14:backgroundMark x1="43368" y1="91599" x2="43368" y2="91599"/>
                        <a14:backgroundMark x1="42913" y1="90994" x2="42913" y2="90994"/>
                        <a14:backgroundMark x1="42035" y1="99354" x2="42035" y2="99354"/>
                        <a14:backgroundMark x1="43216" y1="88651" x2="43216" y2="886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55" t="23586" r="21550"/>
          <a:stretch/>
        </p:blipFill>
        <p:spPr>
          <a:xfrm>
            <a:off x="1394117" y="2226538"/>
            <a:ext cx="2233554" cy="2753105"/>
          </a:xfrm>
          <a:prstGeom prst="rect">
            <a:avLst/>
          </a:prstGeom>
        </p:spPr>
      </p:pic>
      <p:pic>
        <p:nvPicPr>
          <p:cNvPr id="19" name="Picture 1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B917F406-0172-4A98-A9BE-4EBA43D970D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772" b="95315" l="9940" r="89985">
                        <a14:foregroundMark x1="59563" y1="94110" x2="59563" y2="94110"/>
                        <a14:foregroundMark x1="45557" y1="95315" x2="45557" y2="95315"/>
                        <a14:foregroundMark x1="44654" y1="68407" x2="44654" y2="68407"/>
                        <a14:foregroundMark x1="58584" y1="59438" x2="58584" y2="59438"/>
                        <a14:foregroundMark x1="63630" y1="94110" x2="63630" y2="94110"/>
                        <a14:foregroundMark x1="63178" y1="60643" x2="63178" y2="60643"/>
                        <a14:backgroundMark x1="37952" y1="41499" x2="37952" y2="41499"/>
                        <a14:backgroundMark x1="65738" y1="32932" x2="65738" y2="32932"/>
                        <a14:backgroundMark x1="45557" y1="44712" x2="45557" y2="44712"/>
                        <a14:backgroundMark x1="43675" y1="49264" x2="43675" y2="49264"/>
                        <a14:backgroundMark x1="56099" y1="44712" x2="56099" y2="44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91" t="13357" r="27066" b="9309"/>
          <a:stretch/>
        </p:blipFill>
        <p:spPr>
          <a:xfrm>
            <a:off x="7875309" y="2226538"/>
            <a:ext cx="2603687" cy="270679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99A4F80-D710-441B-9EF5-1FE8387769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94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6526">
        <p15:prstTrans prst="peelOff"/>
      </p:transition>
    </mc:Choice>
    <mc:Fallback xmlns="">
      <p:transition spd="slow" advTm="265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4993" y="1231380"/>
            <a:ext cx="6182251" cy="915325"/>
          </a:xfrm>
        </p:spPr>
        <p:txBody>
          <a:bodyPr>
            <a:noAutofit/>
          </a:bodyPr>
          <a:lstStyle/>
          <a:p>
            <a:r>
              <a:rPr lang="en-GB" sz="4800" b="1" dirty="0">
                <a:solidFill>
                  <a:srgbClr val="FFFFFF"/>
                </a:solidFill>
                <a:latin typeface="Century Gothic" panose="020B0502020202020204" pitchFamily="34" charset="0"/>
                <a:cs typeface="Calibri Light"/>
              </a:rPr>
              <a:t>Arrival &amp; Collection</a:t>
            </a:r>
            <a:endParaRPr lang="en-GB" sz="4800" b="1" dirty="0">
              <a:latin typeface="Century Gothic" panose="020B0502020202020204" pitchFamily="34" charset="0"/>
              <a:cs typeface="Calibri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3" name="Picture 4" descr="A sign on the side of the street&#10;&#10;Description automatically generated">
            <a:extLst>
              <a:ext uri="{FF2B5EF4-FFF2-40B4-BE49-F238E27FC236}">
                <a16:creationId xmlns:a16="http://schemas.microsoft.com/office/drawing/2014/main" id="{DCE99147-AC78-4C17-BDDE-58702C6E5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402629" y="2493096"/>
            <a:ext cx="2589088" cy="1963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F5BD36-EC59-4D3E-9798-4ADDEA95E069}"/>
              </a:ext>
            </a:extLst>
          </p:cNvPr>
          <p:cNvSpPr txBox="1"/>
          <p:nvPr/>
        </p:nvSpPr>
        <p:spPr>
          <a:xfrm>
            <a:off x="329229" y="4790227"/>
            <a:ext cx="310279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Enter the school grounds near B&amp;M.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24A60E-8558-443D-A3C6-4432CBF33FB6}"/>
              </a:ext>
            </a:extLst>
          </p:cNvPr>
          <p:cNvSpPr txBox="1"/>
          <p:nvPr/>
        </p:nvSpPr>
        <p:spPr>
          <a:xfrm>
            <a:off x="5563753" y="4708527"/>
            <a:ext cx="369029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Look for the rainbow sign and you will know you have found us!  </a:t>
            </a: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163E254F-A2DB-4F54-9036-6D8716DD70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099310" y="2398916"/>
            <a:ext cx="2743200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8" descr="A picture containing building, outdoor, road, house&#10;&#10;Description automatically generated">
            <a:extLst>
              <a:ext uri="{FF2B5EF4-FFF2-40B4-BE49-F238E27FC236}">
                <a16:creationId xmlns:a16="http://schemas.microsoft.com/office/drawing/2014/main" id="{BF524945-6BE8-4F3B-BED3-897711DB4DD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990" t="2203" r="6931" b="15859"/>
          <a:stretch/>
        </p:blipFill>
        <p:spPr>
          <a:xfrm rot="10800000">
            <a:off x="4805880" y="2493096"/>
            <a:ext cx="2580240" cy="1685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4E13CE90-C1B5-4A2D-A497-FE4E786048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186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7391">
        <p15:prstTrans prst="peelOff"/>
      </p:transition>
    </mc:Choice>
    <mc:Fallback xmlns="">
      <p:transition spd="slow" advTm="673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4459" y="650573"/>
            <a:ext cx="7313123" cy="1132984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Start &amp; Finish Times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45F39B5-9E14-4732-801B-230C624FC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189417"/>
              </p:ext>
            </p:extLst>
          </p:nvPr>
        </p:nvGraphicFramePr>
        <p:xfrm>
          <a:off x="2818227" y="3944541"/>
          <a:ext cx="6555545" cy="886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5513">
                  <a:extLst>
                    <a:ext uri="{9D8B030D-6E8A-4147-A177-3AD203B41FA5}">
                      <a16:colId xmlns:a16="http://schemas.microsoft.com/office/drawing/2014/main" val="3138937966"/>
                    </a:ext>
                  </a:extLst>
                </a:gridCol>
                <a:gridCol w="2179655">
                  <a:extLst>
                    <a:ext uri="{9D8B030D-6E8A-4147-A177-3AD203B41FA5}">
                      <a16:colId xmlns:a16="http://schemas.microsoft.com/office/drawing/2014/main" val="3684307763"/>
                    </a:ext>
                  </a:extLst>
                </a:gridCol>
                <a:gridCol w="2180377">
                  <a:extLst>
                    <a:ext uri="{9D8B030D-6E8A-4147-A177-3AD203B41FA5}">
                      <a16:colId xmlns:a16="http://schemas.microsoft.com/office/drawing/2014/main" val="1989944913"/>
                    </a:ext>
                  </a:extLst>
                </a:gridCol>
              </a:tblGrid>
              <a:tr h="2849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entury Gothic" panose="020B0502020202020204" pitchFamily="34" charset="0"/>
                        </a:rPr>
                        <a:t>CLASSES</a:t>
                      </a:r>
                      <a:endParaRPr lang="en-GB" sz="16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entury Gothic" panose="020B0502020202020204" pitchFamily="34" charset="0"/>
                        </a:rPr>
                        <a:t>START TIME</a:t>
                      </a:r>
                      <a:endParaRPr lang="en-GB" sz="16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entury Gothic" panose="020B0502020202020204" pitchFamily="34" charset="0"/>
                        </a:rPr>
                        <a:t>FINISH TIME</a:t>
                      </a:r>
                      <a:endParaRPr lang="en-GB" sz="16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2590452"/>
                  </a:ext>
                </a:extLst>
              </a:tr>
              <a:tr h="217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entury Gothic" panose="020B0502020202020204" pitchFamily="34" charset="0"/>
                        </a:rPr>
                        <a:t>Nursery am</a:t>
                      </a:r>
                      <a:endParaRPr lang="en-GB" sz="16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entury Gothic" panose="020B0502020202020204" pitchFamily="34" charset="0"/>
                        </a:rPr>
                        <a:t>9.00am</a:t>
                      </a:r>
                      <a:endParaRPr lang="en-GB" sz="16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entury Gothic" panose="020B0502020202020204" pitchFamily="34" charset="0"/>
                        </a:rPr>
                        <a:t>12.00pm</a:t>
                      </a:r>
                      <a:endParaRPr lang="en-GB" sz="16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6531083"/>
                  </a:ext>
                </a:extLst>
              </a:tr>
              <a:tr h="2099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entury Gothic" panose="020B0502020202020204" pitchFamily="34" charset="0"/>
                        </a:rPr>
                        <a:t>Nursery pm</a:t>
                      </a:r>
                      <a:endParaRPr lang="en-GB" sz="16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entury Gothic" panose="020B0502020202020204" pitchFamily="34" charset="0"/>
                        </a:rPr>
                        <a:t>12.30pm</a:t>
                      </a:r>
                      <a:endParaRPr lang="en-GB" sz="16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entury Gothic" panose="020B0502020202020204" pitchFamily="34" charset="0"/>
                        </a:rPr>
                        <a:t>3.30pm</a:t>
                      </a:r>
                      <a:endParaRPr lang="en-GB" sz="16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019875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6169859-667C-4F0C-81D9-6BDA11D503D7}"/>
              </a:ext>
            </a:extLst>
          </p:cNvPr>
          <p:cNvSpPr txBox="1"/>
          <p:nvPr/>
        </p:nvSpPr>
        <p:spPr>
          <a:xfrm>
            <a:off x="2429330" y="1937294"/>
            <a:ext cx="733334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/>
                <a:cs typeface="Calibri"/>
              </a:rPr>
              <a:t>You should have already received your staggered start time for Thursday 2nd and Friday 3rd September.</a:t>
            </a:r>
          </a:p>
          <a:p>
            <a:endParaRPr lang="en-GB" b="1" dirty="0">
              <a:solidFill>
                <a:schemeClr val="bg1"/>
              </a:solidFill>
              <a:latin typeface="Arial"/>
              <a:cs typeface="Calibri"/>
            </a:endParaRPr>
          </a:p>
          <a:p>
            <a:r>
              <a:rPr lang="en-GB" b="1" dirty="0">
                <a:solidFill>
                  <a:schemeClr val="bg1"/>
                </a:solidFill>
                <a:latin typeface="Arial"/>
                <a:cs typeface="Calibri"/>
              </a:rPr>
              <a:t>Please adhere to the timings below for the following week (beginning Monday 7th September)</a:t>
            </a:r>
            <a:r>
              <a:rPr lang="en-GB" dirty="0">
                <a:cs typeface="Calibri"/>
              </a:rPr>
              <a:t>. </a:t>
            </a:r>
          </a:p>
          <a:p>
            <a:endParaRPr lang="en-GB" dirty="0">
              <a:cs typeface="Calibri"/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3C125BBB-3E83-4682-8567-7E483D0766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83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3828">
        <p15:prstTrans prst="peelOff"/>
      </p:transition>
    </mc:Choice>
    <mc:Fallback xmlns="">
      <p:transition spd="slow" advTm="13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0846" y="1127786"/>
            <a:ext cx="6105194" cy="106307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  <a:cs typeface="Calibri Light"/>
              </a:rPr>
              <a:t>Organisation </a:t>
            </a:r>
            <a:endParaRPr lang="en-GB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4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6040D074-4CD3-44F6-AA92-A75F1155AA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283" y="2366735"/>
            <a:ext cx="1600200" cy="2124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88B73E-C40D-404D-9A86-9FF42FA5689F}"/>
              </a:ext>
            </a:extLst>
          </p:cNvPr>
          <p:cNvSpPr txBox="1"/>
          <p:nvPr/>
        </p:nvSpPr>
        <p:spPr>
          <a:xfrm>
            <a:off x="259040" y="4778383"/>
            <a:ext cx="181868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Every child will have their own peg with their name and a special picture. </a:t>
            </a: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8" descr="A pair of blue shoes&#10;&#10;Description automatically generated">
            <a:extLst>
              <a:ext uri="{FF2B5EF4-FFF2-40B4-BE49-F238E27FC236}">
                <a16:creationId xmlns:a16="http://schemas.microsoft.com/office/drawing/2014/main" id="{46F898D6-3221-4146-8AA8-4D8B5A37FE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2356" y="2522351"/>
            <a:ext cx="1790700" cy="18132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Picture 10" descr="A person wearing a purple hat&#10;&#10;Description automatically generated">
            <a:extLst>
              <a:ext uri="{FF2B5EF4-FFF2-40B4-BE49-F238E27FC236}">
                <a16:creationId xmlns:a16="http://schemas.microsoft.com/office/drawing/2014/main" id="{0FA559DC-84C8-4904-99CE-88A6F13742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10" b="91238" l="9961" r="91602">
                        <a14:foregroundMark x1="32031" y1="91238" x2="32031" y2="91238"/>
                        <a14:foregroundMark x1="91602" y1="65786" x2="91602" y2="65786"/>
                        <a14:foregroundMark x1="48145" y1="7510" x2="48145" y2="75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7846" y="2487111"/>
            <a:ext cx="2362200" cy="166306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7DB8E69-C6B6-48D7-BBF0-83A320DB5786}"/>
              </a:ext>
            </a:extLst>
          </p:cNvPr>
          <p:cNvSpPr txBox="1"/>
          <p:nvPr/>
        </p:nvSpPr>
        <p:spPr>
          <a:xfrm>
            <a:off x="3452356" y="4667142"/>
            <a:ext cx="206314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Children can  bring their own wellies in school.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9E2FEA-BE9B-4B28-8130-AAC088D41153}"/>
              </a:ext>
            </a:extLst>
          </p:cNvPr>
          <p:cNvSpPr txBox="1"/>
          <p:nvPr/>
        </p:nvSpPr>
        <p:spPr>
          <a:xfrm>
            <a:off x="6211766" y="4529914"/>
            <a:ext cx="267742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Children should wear a sunhat and sun cream in warm weather. Please apply cream before coming to school. </a:t>
            </a:r>
          </a:p>
        </p:txBody>
      </p:sp>
      <p:pic>
        <p:nvPicPr>
          <p:cNvPr id="11" name="Picture 11" descr="A close up of a drink&#10;&#10;Description automatically generated">
            <a:extLst>
              <a:ext uri="{FF2B5EF4-FFF2-40B4-BE49-F238E27FC236}">
                <a16:creationId xmlns:a16="http://schemas.microsoft.com/office/drawing/2014/main" id="{56EB7B20-F741-457B-8A43-2E26440DCE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727" b="92636" l="10000" r="90000">
                        <a14:foregroundMark x1="50636" y1="92818" x2="50636" y2="92818"/>
                        <a14:foregroundMark x1="51545" y1="7909" x2="51545" y2="7909"/>
                        <a14:foregroundMark x1="55364" y1="4727" x2="55364" y2="4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3395" y="2487111"/>
            <a:ext cx="1489511" cy="17725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77D951-A43F-486D-A409-0D7B695B5C95}"/>
              </a:ext>
            </a:extLst>
          </p:cNvPr>
          <p:cNvSpPr txBox="1"/>
          <p:nvPr/>
        </p:nvSpPr>
        <p:spPr>
          <a:xfrm>
            <a:off x="9325512" y="4258392"/>
            <a:ext cx="2973694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Uniform is non- compulsory but is available to order from </a:t>
            </a:r>
          </a:p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www.emblematic.co.uk</a:t>
            </a: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 </a:t>
            </a:r>
          </a:p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if you wish to do so.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AE078C31-45FB-46C7-8982-4A8A7DB3F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511" y="2107370"/>
            <a:ext cx="1202379" cy="160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101938C8-A96A-4500-8368-5EC69854F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987" y="2107371"/>
            <a:ext cx="1489511" cy="160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AC2978-C1E5-4CF8-8AF3-7BFCA4B5A800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9259" b="67407" l="43229" r="55781">
                        <a14:foregroundMark x1="51250" y1="39259" x2="51250" y2="39259"/>
                      </a14:backgroundRemoval>
                    </a14:imgEffect>
                  </a14:imgLayer>
                </a14:imgProps>
              </a:ext>
            </a:extLst>
          </a:blip>
          <a:srcRect l="41711" t="36354" r="42634" b="29121"/>
          <a:stretch/>
        </p:blipFill>
        <p:spPr>
          <a:xfrm>
            <a:off x="10030350" y="3060874"/>
            <a:ext cx="1245515" cy="143039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C538931-0510-4376-99CD-6440D3D1E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07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8814">
        <p15:prstTrans prst="peelOff"/>
      </p:transition>
    </mc:Choice>
    <mc:Fallback xmlns="">
      <p:transition spd="slow" advTm="688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9543" y="1590123"/>
            <a:ext cx="6105194" cy="106307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  <a:cs typeface="Calibri Light"/>
              </a:rPr>
              <a:t>Attendance &amp; Absence</a:t>
            </a:r>
            <a:endParaRPr lang="en-GB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18" name="Picture 1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DA6DD9D-1C93-4DCB-AEC0-948D4FEAA8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086" t="50756" r="36419" b="23326"/>
          <a:stretch/>
        </p:blipFill>
        <p:spPr>
          <a:xfrm>
            <a:off x="3623071" y="2529048"/>
            <a:ext cx="4816251" cy="4015984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7146514-7498-4B47-A717-57E34EE810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92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6471">
        <p15:prstTrans prst="peelOff"/>
      </p:transition>
    </mc:Choice>
    <mc:Fallback xmlns="">
      <p:transition spd="slow" advTm="364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8037" y="879494"/>
            <a:ext cx="6105194" cy="1063070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Century Gothic" panose="020B0502020202020204" pitchFamily="34" charset="0"/>
                <a:cs typeface="Calibri Light"/>
              </a:rPr>
              <a:t>Settling in &amp; Daily Routine</a:t>
            </a:r>
            <a:endParaRPr lang="en-GB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4" name="Picture 6" descr="A picture containing indoor, photo, playing, table&#10;&#10;Description automatically generated">
            <a:extLst>
              <a:ext uri="{FF2B5EF4-FFF2-40B4-BE49-F238E27FC236}">
                <a16:creationId xmlns:a16="http://schemas.microsoft.com/office/drawing/2014/main" id="{832D25EB-86DC-4104-ABFB-1A1A33BC4C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3804232" y="2694703"/>
            <a:ext cx="2930918" cy="21981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10" descr="A picture containing indoor, table, items, sitting&#10;&#10;Description automatically generated">
            <a:extLst>
              <a:ext uri="{FF2B5EF4-FFF2-40B4-BE49-F238E27FC236}">
                <a16:creationId xmlns:a16="http://schemas.microsoft.com/office/drawing/2014/main" id="{33F8F4C8-DBE7-4963-BDDD-81335CAE51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8581383" y="1849316"/>
            <a:ext cx="2379273" cy="18146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1" descr="A picture containing person, table, cup, food&#10;&#10;Description automatically generated">
            <a:extLst>
              <a:ext uri="{FF2B5EF4-FFF2-40B4-BE49-F238E27FC236}">
                <a16:creationId xmlns:a16="http://schemas.microsoft.com/office/drawing/2014/main" id="{EE245DA8-291C-449E-A256-C29B38D281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8085" y="3943287"/>
            <a:ext cx="2930921" cy="2198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2" descr="A close up of a cage&#10;&#10;Description automatically generated">
            <a:extLst>
              <a:ext uri="{FF2B5EF4-FFF2-40B4-BE49-F238E27FC236}">
                <a16:creationId xmlns:a16="http://schemas.microsoft.com/office/drawing/2014/main" id="{61BF84BD-0380-40F4-84B6-0293C79DC2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7701674" y="4393687"/>
            <a:ext cx="2532017" cy="18990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6" descr="A picture containing wooden, sitting, shoes, small&#10;&#10;Description automatically generated">
            <a:extLst>
              <a:ext uri="{FF2B5EF4-FFF2-40B4-BE49-F238E27FC236}">
                <a16:creationId xmlns:a16="http://schemas.microsoft.com/office/drawing/2014/main" id="{67BD545C-4EC6-4920-B199-1E84887433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18085" y="779495"/>
            <a:ext cx="2930920" cy="2198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3" descr="A picture containing grass, outdoor, sitting, small&#10;&#10;Description automatically generated">
            <a:extLst>
              <a:ext uri="{FF2B5EF4-FFF2-40B4-BE49-F238E27FC236}">
                <a16:creationId xmlns:a16="http://schemas.microsoft.com/office/drawing/2014/main" id="{A9B2DAE3-1B75-4E50-8269-38EE79EFF1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9838431" y="4393687"/>
            <a:ext cx="2532017" cy="18990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4926A3-68DF-4C7A-B2E3-4A1C7C70720C}"/>
              </a:ext>
            </a:extLst>
          </p:cNvPr>
          <p:cNvSpPr txBox="1"/>
          <p:nvPr/>
        </p:nvSpPr>
        <p:spPr>
          <a:xfrm>
            <a:off x="2673679" y="5662008"/>
            <a:ext cx="5371670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Sign up for free milk at www.coolmilk.com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067DA138-2ACE-4F91-B0C7-99327DF533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40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38698">
        <p15:prstTrans prst="peelOff"/>
      </p:transition>
    </mc:Choice>
    <mc:Fallback xmlns="">
      <p:transition spd="slow" advTm="1386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D47DBD-46B1-4C74-8ECC-EC9F94D3A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1428" y="-233531"/>
            <a:ext cx="9144000" cy="2387600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Curriculum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B0591CB-758F-4484-887F-D595D17856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6FF5D6F-7CCA-4B35-94B3-C9AE7B97C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87600"/>
            <a:ext cx="76200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416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67561">
        <p15:prstTrans prst="peelOff"/>
      </p:transition>
    </mc:Choice>
    <mc:Fallback xmlns="">
      <p:transition spd="slow" advTm="1675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9796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D47DBD-46B1-4C74-8ECC-EC9F94D3A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433517"/>
            <a:ext cx="9144000" cy="2387600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Independence</a:t>
            </a:r>
          </a:p>
        </p:txBody>
      </p:sp>
      <p:pic>
        <p:nvPicPr>
          <p:cNvPr id="2" name="Picture 3" descr="A close up of a door&#10;&#10;Description automatically generated">
            <a:extLst>
              <a:ext uri="{FF2B5EF4-FFF2-40B4-BE49-F238E27FC236}">
                <a16:creationId xmlns:a16="http://schemas.microsoft.com/office/drawing/2014/main" id="{54D8568A-CEA7-46F6-9A7A-62AB62FA01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321" y="2903665"/>
            <a:ext cx="2743200" cy="3637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5" descr="A restroom stall&#10;&#10;Description automatically generated">
            <a:extLst>
              <a:ext uri="{FF2B5EF4-FFF2-40B4-BE49-F238E27FC236}">
                <a16:creationId xmlns:a16="http://schemas.microsoft.com/office/drawing/2014/main" id="{58939169-010C-4124-9034-D4007AFA36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0556" y="2903665"/>
            <a:ext cx="2743200" cy="3646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1" descr="A picture containing person, holding, child, boy&#10;&#10;Description automatically generated">
            <a:extLst>
              <a:ext uri="{FF2B5EF4-FFF2-40B4-BE49-F238E27FC236}">
                <a16:creationId xmlns:a16="http://schemas.microsoft.com/office/drawing/2014/main" id="{5CF5E1A4-F4C2-4CD9-9021-D44A8151E3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321" y="316793"/>
            <a:ext cx="2743200" cy="1953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2" descr="A picture containing toy&#10;&#10;Description automatically generated">
            <a:extLst>
              <a:ext uri="{FF2B5EF4-FFF2-40B4-BE49-F238E27FC236}">
                <a16:creationId xmlns:a16="http://schemas.microsoft.com/office/drawing/2014/main" id="{6F7B2237-39EF-4264-8B85-A51D4D9BB2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19" b="97876" l="3345" r="95423">
                        <a14:foregroundMark x1="41901" y1="9641" x2="41901" y2="9641"/>
                        <a14:foregroundMark x1="40317" y1="5882" x2="40317" y2="5882"/>
                        <a14:foregroundMark x1="8979" y1="25327" x2="8979" y2="25327"/>
                        <a14:foregroundMark x1="3873" y1="26471" x2="3873" y2="26471"/>
                        <a14:foregroundMark x1="16901" y1="92647" x2="16901" y2="92647"/>
                        <a14:foregroundMark x1="23239" y1="89052" x2="23239" y2="89052"/>
                        <a14:foregroundMark x1="16373" y1="98039" x2="16373" y2="98039"/>
                        <a14:foregroundMark x1="70951" y1="95915" x2="70951" y2="95915"/>
                        <a14:foregroundMark x1="78873" y1="91176" x2="78873" y2="91176"/>
                        <a14:foregroundMark x1="85211" y1="86438" x2="85211" y2="86438"/>
                        <a14:foregroundMark x1="75000" y1="93791" x2="75000" y2="93791"/>
                        <a14:foregroundMark x1="83451" y1="65359" x2="83451" y2="65359"/>
                        <a14:foregroundMark x1="89085" y1="69608" x2="89085" y2="69608"/>
                        <a14:foregroundMark x1="95423" y1="67974" x2="95423" y2="67974"/>
                        <a14:foregroundMark x1="61268" y1="87418" x2="61268" y2="87418"/>
                        <a14:foregroundMark x1="69190" y1="96405" x2="69190" y2="96405"/>
                        <a14:foregroundMark x1="69894" y1="96405" x2="69894" y2="96405"/>
                        <a14:foregroundMark x1="65317" y1="93791" x2="65317" y2="93791"/>
                        <a14:foregroundMark x1="66901" y1="95915" x2="66901" y2="95915"/>
                        <a14:foregroundMark x1="74296" y1="92157" x2="74296" y2="92157"/>
                        <a14:foregroundMark x1="82394" y1="89052" x2="82394" y2="89052"/>
                        <a14:foregroundMark x1="76585" y1="89052" x2="76585" y2="89052"/>
                        <a14:foregroundMark x1="70423" y1="86928" x2="70423" y2="86928"/>
                        <a14:foregroundMark x1="65317" y1="86438" x2="65317" y2="86438"/>
                        <a14:foregroundMark x1="52289" y1="91176" x2="52289" y2="91176"/>
                        <a14:foregroundMark x1="83451" y1="86438" x2="83451" y2="86438"/>
                        <a14:foregroundMark x1="54401" y1="91667" x2="54401" y2="91667"/>
                        <a14:foregroundMark x1="57394" y1="74346" x2="57394" y2="74346"/>
                        <a14:foregroundMark x1="60739" y1="72712" x2="60739" y2="72712"/>
                        <a14:foregroundMark x1="60211" y1="74837" x2="60211" y2="74837"/>
                        <a14:foregroundMark x1="58451" y1="74346" x2="58451" y2="74346"/>
                        <a14:foregroundMark x1="60211" y1="72712" x2="60211" y2="72712"/>
                        <a14:foregroundMark x1="59683" y1="72712" x2="59683" y2="72712"/>
                        <a14:foregroundMark x1="59683" y1="72712" x2="59683" y2="72712"/>
                        <a14:foregroundMark x1="57394" y1="72222" x2="57394" y2="72222"/>
                        <a14:foregroundMark x1="51056" y1="75817" x2="51056" y2="75817"/>
                        <a14:foregroundMark x1="50000" y1="76471" x2="50000" y2="76471"/>
                        <a14:foregroundMark x1="39789" y1="80065" x2="39789" y2="80065"/>
                        <a14:foregroundMark x1="72183" y1="91176" x2="72183" y2="91176"/>
                        <a14:foregroundMark x1="71479" y1="83170" x2="71479" y2="831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3703" y="3654085"/>
            <a:ext cx="2475121" cy="2672733"/>
          </a:xfrm>
          <a:prstGeom prst="rect">
            <a:avLst/>
          </a:prstGeom>
        </p:spPr>
      </p:pic>
      <p:pic>
        <p:nvPicPr>
          <p:cNvPr id="17" name="Picture 12" descr="A picture containing food&#10;&#10;Description automatically generated">
            <a:extLst>
              <a:ext uri="{FF2B5EF4-FFF2-40B4-BE49-F238E27FC236}">
                <a16:creationId xmlns:a16="http://schemas.microsoft.com/office/drawing/2014/main" id="{C93BB215-80A9-4707-B7B8-7360DC3BF0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9397" y="2006500"/>
            <a:ext cx="3396281" cy="2550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289FC9C-D7ED-4D2B-8C35-1A3F3FD8B2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40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9473">
        <p15:prstTrans prst="peelOff"/>
      </p:transition>
    </mc:Choice>
    <mc:Fallback xmlns="">
      <p:transition spd="slow" advTm="294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3403" y="626525"/>
            <a:ext cx="6105194" cy="1365009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Hygiene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207B0E-343C-4ECA-970B-5B91F36F4615}"/>
              </a:ext>
            </a:extLst>
          </p:cNvPr>
          <p:cNvSpPr txBox="1"/>
          <p:nvPr/>
        </p:nvSpPr>
        <p:spPr>
          <a:xfrm>
            <a:off x="4801456" y="377403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>
              <a:cs typeface="Calibri"/>
            </a:endParaRPr>
          </a:p>
        </p:txBody>
      </p:sp>
      <p:pic>
        <p:nvPicPr>
          <p:cNvPr id="7" name="Picture 8" descr="A picture containing object, indoor, photo, sitting&#10;&#10;Description automatically generated">
            <a:extLst>
              <a:ext uri="{FF2B5EF4-FFF2-40B4-BE49-F238E27FC236}">
                <a16:creationId xmlns:a16="http://schemas.microsoft.com/office/drawing/2014/main" id="{76C5370A-EE99-4989-BB55-D141CFACC9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505" y="2210707"/>
            <a:ext cx="1637393" cy="2179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10" descr="A sink and a mirror&#10;&#10;Description automatically generated">
            <a:extLst>
              <a:ext uri="{FF2B5EF4-FFF2-40B4-BE49-F238E27FC236}">
                <a16:creationId xmlns:a16="http://schemas.microsoft.com/office/drawing/2014/main" id="{894ED582-B19B-41A2-B53F-1736F90C5C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961844" y="3107291"/>
            <a:ext cx="2256971" cy="1688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2" descr="A picture containing food&#10;&#10;Description automatically generated">
            <a:extLst>
              <a:ext uri="{FF2B5EF4-FFF2-40B4-BE49-F238E27FC236}">
                <a16:creationId xmlns:a16="http://schemas.microsoft.com/office/drawing/2014/main" id="{D2BDAFAB-F6CD-4081-A4D8-A7B3327F98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8598" y="2611236"/>
            <a:ext cx="2389414" cy="1794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20" descr="A picture containing indoor, object, sitting, small&#10;&#10;Description automatically generated">
            <a:extLst>
              <a:ext uri="{FF2B5EF4-FFF2-40B4-BE49-F238E27FC236}">
                <a16:creationId xmlns:a16="http://schemas.microsoft.com/office/drawing/2014/main" id="{E5215EE5-F66D-4281-AC52-FC0B8E3A61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6688208" y="2522756"/>
            <a:ext cx="2234223" cy="1675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3" descr="A picture containing table, paper, sitting&#10;&#10;Description automatically generated">
            <a:extLst>
              <a:ext uri="{FF2B5EF4-FFF2-40B4-BE49-F238E27FC236}">
                <a16:creationId xmlns:a16="http://schemas.microsoft.com/office/drawing/2014/main" id="{4545A7F4-C91C-4352-BF74-57AD9ADAFE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>
            <a:off x="9406329" y="2758016"/>
            <a:ext cx="1981201" cy="1494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715D3613-AD2A-45EF-8A96-84413AB24DAE}"/>
              </a:ext>
            </a:extLst>
          </p:cNvPr>
          <p:cNvSpPr/>
          <p:nvPr/>
        </p:nvSpPr>
        <p:spPr>
          <a:xfrm>
            <a:off x="197942" y="4837715"/>
            <a:ext cx="1688195" cy="1217907"/>
          </a:xfrm>
          <a:prstGeom prst="wedgeRectCallout">
            <a:avLst>
              <a:gd name="adj1" fmla="val -17806"/>
              <a:gd name="adj2" fmla="val -73181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First we sanitise our hands. 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dirty="0"/>
          </a:p>
        </p:txBody>
      </p:sp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B1DCB181-824B-4917-9588-0259C4A33071}"/>
              </a:ext>
            </a:extLst>
          </p:cNvPr>
          <p:cNvSpPr/>
          <p:nvPr/>
        </p:nvSpPr>
        <p:spPr>
          <a:xfrm>
            <a:off x="2388521" y="4839302"/>
            <a:ext cx="1688195" cy="1217907"/>
          </a:xfrm>
          <a:prstGeom prst="wedgeRectCallout">
            <a:avLst>
              <a:gd name="adj1" fmla="val -17806"/>
              <a:gd name="adj2" fmla="val -73181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Then we wash them with soap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dirty="0"/>
          </a:p>
        </p:txBody>
      </p:sp>
      <p:sp>
        <p:nvSpPr>
          <p:cNvPr id="31" name="Speech Bubble: Rectangle 30">
            <a:extLst>
              <a:ext uri="{FF2B5EF4-FFF2-40B4-BE49-F238E27FC236}">
                <a16:creationId xmlns:a16="http://schemas.microsoft.com/office/drawing/2014/main" id="{997E7BCA-1F63-4C9B-BD96-E59E1170FDA9}"/>
              </a:ext>
            </a:extLst>
          </p:cNvPr>
          <p:cNvSpPr/>
          <p:nvPr/>
        </p:nvSpPr>
        <p:spPr>
          <a:xfrm>
            <a:off x="4251018" y="4547901"/>
            <a:ext cx="2321235" cy="1217907"/>
          </a:xfrm>
          <a:prstGeom prst="wedgeRectCallout">
            <a:avLst>
              <a:gd name="adj1" fmla="val -17806"/>
              <a:gd name="adj2" fmla="val -73181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Century Gothic"/>
                <a:cs typeface="Calibri"/>
              </a:rPr>
              <a:t>We wash them thoroughly for 20 seconds.</a:t>
            </a:r>
          </a:p>
          <a:p>
            <a:pPr algn="ctr"/>
            <a:endParaRPr lang="en-GB" sz="1400" dirty="0"/>
          </a:p>
        </p:txBody>
      </p:sp>
      <p:sp>
        <p:nvSpPr>
          <p:cNvPr id="32" name="Speech Bubble: Rectangle 31">
            <a:extLst>
              <a:ext uri="{FF2B5EF4-FFF2-40B4-BE49-F238E27FC236}">
                <a16:creationId xmlns:a16="http://schemas.microsoft.com/office/drawing/2014/main" id="{0501F992-9A1B-457A-AC6E-7C7148C7B9DB}"/>
              </a:ext>
            </a:extLst>
          </p:cNvPr>
          <p:cNvSpPr/>
          <p:nvPr/>
        </p:nvSpPr>
        <p:spPr>
          <a:xfrm>
            <a:off x="7146113" y="4742084"/>
            <a:ext cx="1688195" cy="1217907"/>
          </a:xfrm>
          <a:prstGeom prst="wedgeRectCallout">
            <a:avLst>
              <a:gd name="adj1" fmla="val -17806"/>
              <a:gd name="adj2" fmla="val -73181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We dry them using a paper towel.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dirty="0"/>
          </a:p>
        </p:txBody>
      </p:sp>
      <p:sp>
        <p:nvSpPr>
          <p:cNvPr id="33" name="Speech Bubble: Rectangle 32">
            <a:extLst>
              <a:ext uri="{FF2B5EF4-FFF2-40B4-BE49-F238E27FC236}">
                <a16:creationId xmlns:a16="http://schemas.microsoft.com/office/drawing/2014/main" id="{53E3981D-9325-4D51-B25D-E594D7EAEF5F}"/>
              </a:ext>
            </a:extLst>
          </p:cNvPr>
          <p:cNvSpPr/>
          <p:nvPr/>
        </p:nvSpPr>
        <p:spPr>
          <a:xfrm>
            <a:off x="9461205" y="4479648"/>
            <a:ext cx="2075838" cy="2032879"/>
          </a:xfrm>
          <a:prstGeom prst="wedgeRectCallout">
            <a:avLst>
              <a:gd name="adj1" fmla="val -17806"/>
              <a:gd name="adj2" fmla="val -73181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We supply tissues and children are encouraged to ‘Catch it. Bin it. Kill it. Or sneeze into their arm.</a:t>
            </a:r>
            <a:endParaRPr lang="en-US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1400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B3DBA3E-97CF-412D-B63C-C41F4F7492E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371.1587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80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514">
        <p15:prstTrans prst="peelOff"/>
      </p:transition>
    </mc:Choice>
    <mc:Fallback xmlns="">
      <p:transition spd="slow" advTm="375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6414" y="1013827"/>
            <a:ext cx="6105194" cy="203105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Mental Health </a:t>
            </a:r>
            <a:b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&amp; Well Being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4" name="Picture 4" descr="A picture containing room&#10;&#10;Description automatically generated">
            <a:extLst>
              <a:ext uri="{FF2B5EF4-FFF2-40B4-BE49-F238E27FC236}">
                <a16:creationId xmlns:a16="http://schemas.microsoft.com/office/drawing/2014/main" id="{CB91A5D5-D9B5-4101-8853-F95C0AAC77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917" y="2273869"/>
            <a:ext cx="2743200" cy="1828800"/>
          </a:xfrm>
          <a:prstGeom prst="rect">
            <a:avLst/>
          </a:prstGeom>
        </p:spPr>
      </p:pic>
      <p:pic>
        <p:nvPicPr>
          <p:cNvPr id="5" name="Picture 6" descr="A picture containing person, holding, standing&#10;&#10;Description automatically generated">
            <a:extLst>
              <a:ext uri="{FF2B5EF4-FFF2-40B4-BE49-F238E27FC236}">
                <a16:creationId xmlns:a16="http://schemas.microsoft.com/office/drawing/2014/main" id="{17D220B5-360F-4593-B6BA-2FF340AFD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1222" y="4222750"/>
            <a:ext cx="2933700" cy="1714500"/>
          </a:xfrm>
          <a:prstGeom prst="rect">
            <a:avLst/>
          </a:prstGeom>
        </p:spPr>
      </p:pic>
      <p:pic>
        <p:nvPicPr>
          <p:cNvPr id="7" name="Picture 8" descr="A picture containing bedroom, drawing, room, box&#10;&#10;Description automatically generated">
            <a:extLst>
              <a:ext uri="{FF2B5EF4-FFF2-40B4-BE49-F238E27FC236}">
                <a16:creationId xmlns:a16="http://schemas.microsoft.com/office/drawing/2014/main" id="{6F028C6C-DFC0-47E6-BEAA-2323E4C06C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9064" y="3215821"/>
            <a:ext cx="1973942" cy="2059215"/>
          </a:xfrm>
          <a:prstGeom prst="rect">
            <a:avLst/>
          </a:prstGeom>
        </p:spPr>
      </p:pic>
      <p:pic>
        <p:nvPicPr>
          <p:cNvPr id="9" name="Picture 10" descr="A picture containing photo, grass, sign, street&#10;&#10;Description automatically generated">
            <a:extLst>
              <a:ext uri="{FF2B5EF4-FFF2-40B4-BE49-F238E27FC236}">
                <a16:creationId xmlns:a16="http://schemas.microsoft.com/office/drawing/2014/main" id="{51731D41-BC58-4FCE-807F-31D2F31BED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5187" y="3591907"/>
            <a:ext cx="2743199" cy="19238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D1EC90-39B4-4ED7-AA75-282B7C7A2B41}"/>
              </a:ext>
            </a:extLst>
          </p:cNvPr>
          <p:cNvSpPr txBox="1"/>
          <p:nvPr/>
        </p:nvSpPr>
        <p:spPr>
          <a:xfrm>
            <a:off x="1717225" y="4144674"/>
            <a:ext cx="992415" cy="409181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Yoga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5D3C9F-408B-47BC-9E94-7FB1A2239C08}"/>
              </a:ext>
            </a:extLst>
          </p:cNvPr>
          <p:cNvSpPr txBox="1"/>
          <p:nvPr/>
        </p:nvSpPr>
        <p:spPr>
          <a:xfrm>
            <a:off x="3133098" y="6176483"/>
            <a:ext cx="3149948" cy="40011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Blow the bubbles away!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249118-7AF7-47EB-8CF8-B1BF4FB0E898}"/>
              </a:ext>
            </a:extLst>
          </p:cNvPr>
          <p:cNvSpPr txBox="1"/>
          <p:nvPr/>
        </p:nvSpPr>
        <p:spPr>
          <a:xfrm>
            <a:off x="6394858" y="5624682"/>
            <a:ext cx="2798351" cy="40011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Rainbow breaths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35B5B5-DB25-4536-8C5A-674F70A72719}"/>
              </a:ext>
            </a:extLst>
          </p:cNvPr>
          <p:cNvSpPr txBox="1"/>
          <p:nvPr/>
        </p:nvSpPr>
        <p:spPr>
          <a:xfrm>
            <a:off x="9778537" y="5424627"/>
            <a:ext cx="1914996" cy="40011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Circle Time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04CAEB5-484B-4942-9A53-D13E3CBFFD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08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9780">
        <p15:prstTrans prst="peelOff"/>
      </p:transition>
    </mc:Choice>
    <mc:Fallback xmlns="">
      <p:transition spd="slow" advTm="397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3416" y="1046859"/>
            <a:ext cx="6105194" cy="1713766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Expectations &amp; Behaviour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4" name="Picture 4" descr="A picture containing lined, filled, lot, many&#10;&#10;Description automatically generated">
            <a:extLst>
              <a:ext uri="{FF2B5EF4-FFF2-40B4-BE49-F238E27FC236}">
                <a16:creationId xmlns:a16="http://schemas.microsoft.com/office/drawing/2014/main" id="{F48E70E5-A285-49A7-B35C-8A6F09DB2C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1187" y="2211512"/>
            <a:ext cx="27432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E916282C-2A0D-4C8A-AED7-49DD6341AA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2535" y="2950147"/>
            <a:ext cx="2127704" cy="3010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7042B9D-8D56-42F9-8110-2E525034656D}"/>
              </a:ext>
            </a:extLst>
          </p:cNvPr>
          <p:cNvGrpSpPr/>
          <p:nvPr/>
        </p:nvGrpSpPr>
        <p:grpSpPr>
          <a:xfrm>
            <a:off x="8186606" y="2211512"/>
            <a:ext cx="2310334" cy="2909128"/>
            <a:chOff x="8980261" y="2409372"/>
            <a:chExt cx="2078264" cy="2764971"/>
          </a:xfrm>
        </p:grpSpPr>
        <p:pic>
          <p:nvPicPr>
            <p:cNvPr id="7" name="Picture 8" descr="A picture containing shirt, room&#10;&#10;Description automatically generated">
              <a:extLst>
                <a:ext uri="{FF2B5EF4-FFF2-40B4-BE49-F238E27FC236}">
                  <a16:creationId xmlns:a16="http://schemas.microsoft.com/office/drawing/2014/main" id="{7B7660A2-2B56-4FDD-B236-DF502D436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8636907" y="2752726"/>
              <a:ext cx="2764971" cy="207826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FC212A-511E-4EC5-84C6-5D448843966B}"/>
                </a:ext>
              </a:extLst>
            </p:cNvPr>
            <p:cNvSpPr/>
            <p:nvPr/>
          </p:nvSpPr>
          <p:spPr>
            <a:xfrm>
              <a:off x="9521371" y="3180442"/>
              <a:ext cx="190500" cy="3084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0EE65F6-BB9E-4383-BA2F-73EB51712F4F}"/>
                </a:ext>
              </a:extLst>
            </p:cNvPr>
            <p:cNvSpPr/>
            <p:nvPr/>
          </p:nvSpPr>
          <p:spPr>
            <a:xfrm>
              <a:off x="10528299" y="3271155"/>
              <a:ext cx="190500" cy="3084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D37E56E-BADE-4CA0-99DE-624455E52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12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1575">
        <p15:prstTrans prst="peelOff"/>
      </p:transition>
    </mc:Choice>
    <mc:Fallback xmlns="">
      <p:transition spd="slow" advTm="1115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5251" y="785620"/>
            <a:ext cx="6105194" cy="106307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Over the Summer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3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6061BDC-5AF6-47C7-B996-7BFB04FF493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78" t="6921" r="20448" b="4535"/>
          <a:stretch/>
        </p:blipFill>
        <p:spPr>
          <a:xfrm rot="5400000">
            <a:off x="7409604" y="2570838"/>
            <a:ext cx="4240170" cy="4116438"/>
          </a:xfrm>
          <a:prstGeom prst="rect">
            <a:avLst/>
          </a:prstGeom>
        </p:spPr>
      </p:pic>
      <p:pic>
        <p:nvPicPr>
          <p:cNvPr id="4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C5618CD-B392-47D8-BF00-3C0061F4CF3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523" t="13874" r="5128" b="3940"/>
          <a:stretch/>
        </p:blipFill>
        <p:spPr>
          <a:xfrm rot="5400000">
            <a:off x="3681456" y="3173970"/>
            <a:ext cx="4252883" cy="2922889"/>
          </a:xfrm>
          <a:prstGeom prst="rect">
            <a:avLst/>
          </a:prstGeom>
        </p:spPr>
      </p:pic>
      <p:pic>
        <p:nvPicPr>
          <p:cNvPr id="5" name="Picture 6" descr="A close up of a newspaper&#10;&#10;Description automatically generated">
            <a:extLst>
              <a:ext uri="{FF2B5EF4-FFF2-40B4-BE49-F238E27FC236}">
                <a16:creationId xmlns:a16="http://schemas.microsoft.com/office/drawing/2014/main" id="{B8ACA8E7-B1CE-47C9-AD84-2626AA494EB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458" t="12336" r="3755" b="3763"/>
          <a:stretch/>
        </p:blipFill>
        <p:spPr>
          <a:xfrm rot="5400000">
            <a:off x="37406" y="2654938"/>
            <a:ext cx="4252884" cy="39609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C833F5-7D93-42C7-A1DF-CD6E07EC3C89}"/>
              </a:ext>
            </a:extLst>
          </p:cNvPr>
          <p:cNvSpPr txBox="1"/>
          <p:nvPr/>
        </p:nvSpPr>
        <p:spPr>
          <a:xfrm>
            <a:off x="3040474" y="1766495"/>
            <a:ext cx="621895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Here are 30 things to do before the age of 3. How many can you do before coming to Nursery? 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1A673822-65E3-4659-87ED-6C7648F593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83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963">
        <p15:prstTrans prst="peelOff"/>
      </p:transition>
    </mc:Choice>
    <mc:Fallback xmlns="">
      <p:transition spd="slow" advTm="149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8037" y="960269"/>
            <a:ext cx="6105194" cy="106307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Final Word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C833F5-7D93-42C7-A1DF-CD6E07EC3C89}"/>
              </a:ext>
            </a:extLst>
          </p:cNvPr>
          <p:cNvSpPr txBox="1"/>
          <p:nvPr/>
        </p:nvSpPr>
        <p:spPr>
          <a:xfrm>
            <a:off x="3118758" y="2023339"/>
            <a:ext cx="5954483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Please note that the information provided in this presentation may be subject to change over the Summer Holidays due to Department for Education (DfE) Guidance. </a:t>
            </a:r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We ask you for your patience and understanding as we work to meet the needs of the children using the most up-to-date information. </a:t>
            </a:r>
          </a:p>
          <a:p>
            <a:endParaRPr lang="en-GB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Should we need to inform you of any changes prior to September, we will contact you using our usual channels of communication - Class Dojo and Parent Mail.</a:t>
            </a:r>
          </a:p>
          <a:p>
            <a:endParaRPr lang="en-GB" sz="1600" b="1" dirty="0">
              <a:latin typeface="Century Gothic" panose="020B0502020202020204" pitchFamily="34" charset="0"/>
              <a:cs typeface="Calibri"/>
            </a:endParaRPr>
          </a:p>
          <a:p>
            <a:endParaRPr lang="en-GB" sz="1600" b="1" dirty="0"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6C43552-5969-47C2-BA28-D5F3A1AD9B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677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909">
        <p15:prstTrans prst="peelOff"/>
      </p:transition>
    </mc:Choice>
    <mc:Fallback xmlns="">
      <p:transition spd="slow" advTm="129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94B682771B004BAE1AE5CA5F810B0A" ma:contentTypeVersion="13" ma:contentTypeDescription="Create a new document." ma:contentTypeScope="" ma:versionID="f1363e3bde1dd009fd1737c0b5664c19">
  <xsd:schema xmlns:xsd="http://www.w3.org/2001/XMLSchema" xmlns:xs="http://www.w3.org/2001/XMLSchema" xmlns:p="http://schemas.microsoft.com/office/2006/metadata/properties" xmlns:ns2="372164d4-5075-4cc9-94e1-648ed3830259" xmlns:ns3="60b72952-8b7e-4f73-9f7d-f7f70cafd0de" targetNamespace="http://schemas.microsoft.com/office/2006/metadata/properties" ma:root="true" ma:fieldsID="75a8156001d86aeff7e4608712a84604" ns2:_="" ns3:_="">
    <xsd:import namespace="372164d4-5075-4cc9-94e1-648ed3830259"/>
    <xsd:import namespace="60b72952-8b7e-4f73-9f7d-f7f70cafd0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164d4-5075-4cc9-94e1-648ed38302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72952-8b7e-4f73-9f7d-f7f70cafd0d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B946B3-295D-4C44-8EB3-568F914F5337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372164d4-5075-4cc9-94e1-648ed3830259"/>
    <ds:schemaRef ds:uri="http://schemas.microsoft.com/office/2006/metadata/properties"/>
    <ds:schemaRef ds:uri="http://schemas.openxmlformats.org/package/2006/metadata/core-properties"/>
    <ds:schemaRef ds:uri="60b72952-8b7e-4f73-9f7d-f7f70cafd0d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5007C15-CCFB-4937-BFC3-3B6944CBAB35}">
  <ds:schemaRefs>
    <ds:schemaRef ds:uri="372164d4-5075-4cc9-94e1-648ed3830259"/>
    <ds:schemaRef ds:uri="60b72952-8b7e-4f73-9f7d-f7f70cafd0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90BC7E9-1913-45A9-84E9-3777F7B066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479</Words>
  <Application>Microsoft Office PowerPoint</Application>
  <PresentationFormat>Widescreen</PresentationFormat>
  <Paragraphs>69</Paragraphs>
  <Slides>14</Slides>
  <Notes>7</Notes>
  <HiddenSlides>0</HiddenSlides>
  <MMClips>14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Office Theme</vt:lpstr>
      <vt:lpstr>PowerPoint Presentation</vt:lpstr>
      <vt:lpstr>Meet The Staff</vt:lpstr>
      <vt:lpstr>Arrival &amp; Collection</vt:lpstr>
      <vt:lpstr>Start &amp; Finish Times</vt:lpstr>
      <vt:lpstr>Organisation </vt:lpstr>
      <vt:lpstr>Attendance &amp; Absence</vt:lpstr>
      <vt:lpstr>Settling in &amp; Daily Routine</vt:lpstr>
      <vt:lpstr>Curriculum </vt:lpstr>
      <vt:lpstr>Independence</vt:lpstr>
      <vt:lpstr>Hygiene</vt:lpstr>
      <vt:lpstr>Mental Health  &amp; Well Being</vt:lpstr>
      <vt:lpstr>Expectations &amp; Behaviour</vt:lpstr>
      <vt:lpstr>Over the Summer</vt:lpstr>
      <vt:lpstr>Final Word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Armstrong</dc:creator>
  <cp:lastModifiedBy>Tracy Flannaghan</cp:lastModifiedBy>
  <cp:revision>749</cp:revision>
  <dcterms:created xsi:type="dcterms:W3CDTF">2020-07-10T12:26:35Z</dcterms:created>
  <dcterms:modified xsi:type="dcterms:W3CDTF">2021-07-16T10:42:27Z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0x0101005F94B682771B004BAE1AE5CA5F810B0A</vt:lpwstr>
  </property>
</Properties>
</file>