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59" r:id="rId6"/>
    <p:sldId id="267" r:id="rId7"/>
    <p:sldId id="270" r:id="rId8"/>
    <p:sldId id="265" r:id="rId9"/>
    <p:sldId id="269" r:id="rId10"/>
    <p:sldId id="260" r:id="rId11"/>
    <p:sldId id="264" r:id="rId12"/>
    <p:sldId id="271" r:id="rId13"/>
    <p:sldId id="266" r:id="rId14"/>
    <p:sldId id="272" r:id="rId15"/>
    <p:sldId id="274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9AF517-B4EE-419D-8830-F4071F62C249}" v="2" dt="2021-07-16T10:45:45.921"/>
    <p1510:client id="{F4C6F3EF-3418-4C7F-8CEA-6E7B45FC1AA2}" v="33" dt="2021-07-14T11:28:52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24639-FEF5-4DF9-8A09-BF71052BD3C0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D9990-4C90-4171-AC09-9E0F61909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3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Phase bubbles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86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Social distancing, arrive at allotted times, one parent only, explain footprints, one way system, playtimes – allocated part of the yard/field, parents not on school site-contact by phone or dojo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152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No backpacks or toys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69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62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E08C-3B64-42C2-944A-9B2BA30ED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A4D2D-72B1-47A4-A033-4FC04A62E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1378-D901-44FA-8472-5D7E46B5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054B1-9D80-4D22-B665-9E657434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9635E-693B-43E8-BAC6-7FA4B471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165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2D73-DEE0-44ED-85F4-9ECD5DB0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0C1DC-2813-4283-AE67-AD015F410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96497-48F7-4AD8-8A28-082EB846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029D-85BB-4719-A7BC-26E2194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EE8BB-B9B2-47C7-8171-6F87DDBC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73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B5100-A6F2-4D7A-B653-D901FEB4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B32CD-37D5-44C6-9853-DAD9F2361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DCB23-98C0-4CEE-A4CC-776714A5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20B64-76B0-4074-945D-0AAAA82D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E79BE-A2A0-4A41-B81A-6B917BF23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13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E8D9-113A-43B6-A435-BD390174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C55EA-9729-490A-A164-BD35465A9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CA612-64DE-4F66-8355-1EF5A4599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1C488-5640-43D3-9C7E-05F9B0A1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89555-CA3F-4450-AE91-7276777B4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1538B-6593-410C-A997-5EB6C6C2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45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F6A9-6EA0-4E7B-811F-EECD860C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6B428-1A7C-4FD3-9C00-34684E4E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75BC6-99BF-44BA-A71E-6AC10BF79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FC318-C509-4F4D-B6CD-5B996E804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32B1A-6775-40DD-9684-121F74379C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7DD89-D96C-44BE-8121-224AD4BC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D095B-08DE-4920-AAEE-FB8596C8C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0D0F53-5BAC-4146-BEC8-9AFFBA69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13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F73E-6697-466C-8581-CBEB8A14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FEA8F-ABFF-478E-8BBB-595F3FE6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DF038-62F8-4D1A-A146-5043BC35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B8DC9-9CD8-46C1-8FB2-0A42B47E4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452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1A37F-A9E9-45C9-9F89-099A1421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1571F-C114-4645-85E8-02D99DD4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9E692-12E5-44ED-8AE8-C968B6E0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1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935C5-DAF8-436B-AB45-CAAF7971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9248B-D71E-4344-9784-33B0F6015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AED3C-F5C1-4671-847B-FD1161A07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69D13-267E-4F14-8BE3-0CCC2DC3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21882-6782-49E1-AC03-2C9ECB493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24A2C-337B-41B4-AC6B-9C9E05413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93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302E-621A-478B-86FD-19729B32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75FD60-91F0-4EC0-B47E-7AA7E42CE7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CFC96-FA46-4C84-9426-C2F96743C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CE76E-9851-4283-8681-4C8C73F56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F827E-1FC8-4487-80BE-DDE222E0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B2ED5E-4AA6-42B8-B07C-663D1BA6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72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EC48-E7E1-4E6F-A1C4-3D567225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39343-A7C0-4DCE-B504-29E9EBD64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64E5-82DB-4368-A03B-F4FF3367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B75AC-72E2-4D73-8D6D-95D7B04D9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4551F-0801-4049-A60A-E8593D209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571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9D6425-3DC7-4524-BF28-3F3AC061C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45E09-6018-4A4E-9EC4-64CA4A34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10725-9C3D-40E3-A1F8-0A09C826E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BC26-D6F0-4B0A-8EEF-79F18B9A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5B599-D8AA-4354-B639-DB060F5C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767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66FCC-E348-4BC4-94CB-0EB467148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83DB2-3417-4362-8C29-E9A8E8272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6CF14-633E-415E-9706-D6D4E0B98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E7350-B3DD-4AA0-8391-E14FFCFD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B516A-76D5-4028-BCA1-682464AF3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13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audio" Target="../media/media3.m4a"/><Relationship Id="rId16" Type="http://schemas.openxmlformats.org/officeDocument/2006/relationships/image" Target="../media/image3.png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2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2.jpe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12" Type="http://schemas.openxmlformats.org/officeDocument/2006/relationships/image" Target="../media/image35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34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2.png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12" Type="http://schemas.openxmlformats.org/officeDocument/2006/relationships/image" Target="../media/image3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11" Type="http://schemas.openxmlformats.org/officeDocument/2006/relationships/image" Target="../media/image41.png"/><Relationship Id="rId5" Type="http://schemas.openxmlformats.org/officeDocument/2006/relationships/image" Target="../media/image4.png"/><Relationship Id="rId15" Type="http://schemas.openxmlformats.org/officeDocument/2006/relationships/image" Target="../media/image3.png"/><Relationship Id="rId10" Type="http://schemas.openxmlformats.org/officeDocument/2006/relationships/image" Target="../media/image4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9.png"/><Relationship Id="rId1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12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2.png"/><Relationship Id="rId10" Type="http://schemas.microsoft.com/office/2007/relationships/hdphoto" Target="../media/hdphoto6.wdp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ED08-0E4C-4DFB-82D2-D123C3F2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70" y="1907947"/>
            <a:ext cx="4141760" cy="39565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A493A-43CF-4370-B4F7-3C08F43DEFE8}"/>
              </a:ext>
            </a:extLst>
          </p:cNvPr>
          <p:cNvSpPr txBox="1"/>
          <p:nvPr/>
        </p:nvSpPr>
        <p:spPr>
          <a:xfrm>
            <a:off x="6096000" y="1643896"/>
            <a:ext cx="536033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Reception September 2021</a:t>
            </a:r>
            <a:endParaRPr lang="en-GB" sz="2800" b="1" dirty="0">
              <a:latin typeface="Century Gothic" panose="020B0502020202020204" pitchFamily="34" charset="0"/>
            </a:endParaRP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September 2020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62AB6D0-3E23-430A-AB4F-0062A2AB59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8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864">
        <p15:prstTrans prst="peelOff"/>
      </p:transition>
    </mc:Choice>
    <mc:Fallback xmlns="">
      <p:transition spd="slow" advTm="38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BFCA270-4D11-40EE-9877-515D18D41BA3}"/>
              </a:ext>
            </a:extLst>
          </p:cNvPr>
          <p:cNvSpPr txBox="1">
            <a:spLocks/>
          </p:cNvSpPr>
          <p:nvPr/>
        </p:nvSpPr>
        <p:spPr>
          <a:xfrm>
            <a:off x="3060634" y="916344"/>
            <a:ext cx="6105194" cy="10211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>
                <a:solidFill>
                  <a:srgbClr val="FFFFFF"/>
                </a:solidFill>
                <a:latin typeface="Century Gothic" panose="020B0502020202020204" pitchFamily="34" charset="0"/>
              </a:rPr>
              <a:t>Meet The Staff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90DC712-4310-4896-80A0-45E0AD5F6C98}"/>
              </a:ext>
            </a:extLst>
          </p:cNvPr>
          <p:cNvSpPr txBox="1">
            <a:spLocks/>
          </p:cNvSpPr>
          <p:nvPr/>
        </p:nvSpPr>
        <p:spPr>
          <a:xfrm>
            <a:off x="4575809" y="4752200"/>
            <a:ext cx="2928539" cy="464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chemeClr val="bg1"/>
                </a:solidFill>
                <a:latin typeface="Century Gothic"/>
              </a:rPr>
              <a:t>Mrs Johnson</a:t>
            </a:r>
          </a:p>
          <a:p>
            <a:r>
              <a:rPr lang="en-GB" sz="2000" b="1" dirty="0">
                <a:solidFill>
                  <a:schemeClr val="bg1"/>
                </a:solidFill>
                <a:latin typeface="Century Gothic"/>
              </a:rPr>
              <a:t>Class Teacher</a:t>
            </a:r>
            <a:endParaRPr lang="en-GB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166F42-BB7B-43C6-BEBC-072EE8EC94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899" b="30828" l="24798" r="35354">
                        <a14:foregroundMark x1="31919" y1="30061" x2="31919" y2="30061"/>
                        <a14:foregroundMark x1="27172" y1="30828" x2="27172" y2="30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589" t="16444" r="63334" b="68787"/>
          <a:stretch/>
        </p:blipFill>
        <p:spPr>
          <a:xfrm>
            <a:off x="7441031" y="1778806"/>
            <a:ext cx="1978914" cy="2793759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81C1FD-DBB0-4460-8C23-19C5806459D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394" b="64323" l="5051" r="21768">
                        <a14:foregroundMark x1="11515" y1="61333" x2="11515" y2="61333"/>
                        <a14:foregroundMark x1="21818" y1="63192" x2="21818" y2="63192"/>
                        <a14:foregroundMark x1="20455" y1="62747" x2="20455" y2="62747"/>
                        <a14:foregroundMark x1="11667" y1="63919" x2="11667" y2="63919"/>
                        <a14:foregroundMark x1="14141" y1="64323" x2="14141" y2="64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04" t="50000" r="83120" b="35385"/>
          <a:stretch/>
        </p:blipFill>
        <p:spPr>
          <a:xfrm>
            <a:off x="331360" y="1796533"/>
            <a:ext cx="2063718" cy="2883129"/>
          </a:xfrm>
          <a:prstGeom prst="rect">
            <a:avLst/>
          </a:prstGeom>
        </p:spPr>
      </p:pic>
      <p:pic>
        <p:nvPicPr>
          <p:cNvPr id="17" name="Picture 1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3125E19-A264-4C0B-B6FF-C9568F28C70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76" b="97375" l="9994" r="89976">
                        <a14:foregroundMark x1="48607" y1="86389" x2="48607" y2="86389"/>
                        <a14:foregroundMark x1="38886" y1="97375" x2="38886" y2="9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20" t="30577" r="24346" b="6621"/>
          <a:stretch/>
        </p:blipFill>
        <p:spPr>
          <a:xfrm>
            <a:off x="2297195" y="2194781"/>
            <a:ext cx="2461320" cy="238382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37DBAF54-A3D8-4F9E-B764-1F9CB402D646}"/>
              </a:ext>
            </a:extLst>
          </p:cNvPr>
          <p:cNvSpPr txBox="1">
            <a:spLocks/>
          </p:cNvSpPr>
          <p:nvPr/>
        </p:nvSpPr>
        <p:spPr>
          <a:xfrm>
            <a:off x="2063585" y="4841727"/>
            <a:ext cx="2928539" cy="464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Miss Heaton </a:t>
            </a:r>
          </a:p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Class Teacher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46A1C6A-E1EF-41D0-805D-3EB5DDF59B75}"/>
              </a:ext>
            </a:extLst>
          </p:cNvPr>
          <p:cNvSpPr txBox="1">
            <a:spLocks/>
          </p:cNvSpPr>
          <p:nvPr/>
        </p:nvSpPr>
        <p:spPr>
          <a:xfrm>
            <a:off x="-88839" y="5126919"/>
            <a:ext cx="2928539" cy="464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Miss Armstrong</a:t>
            </a:r>
          </a:p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Class Teacher &amp; Assistant Head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86C0F0F-D4DC-47EA-B353-023CFBCA1B81}"/>
              </a:ext>
            </a:extLst>
          </p:cNvPr>
          <p:cNvSpPr txBox="1">
            <a:spLocks/>
          </p:cNvSpPr>
          <p:nvPr/>
        </p:nvSpPr>
        <p:spPr>
          <a:xfrm>
            <a:off x="6966218" y="4812541"/>
            <a:ext cx="2928539" cy="464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Mrs White</a:t>
            </a:r>
          </a:p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Teaching Assistant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3ADBD5-473F-435A-B783-F25EC6978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260" y="2155139"/>
            <a:ext cx="2369638" cy="23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DD563A3-AF85-4C1F-90D4-7A4B5470BC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0CA2C1-A450-4090-A585-FD83D16BF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666" y="1950216"/>
            <a:ext cx="201930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0DB04B13-43C2-4BDD-813D-FBF9041BF5EC}"/>
              </a:ext>
            </a:extLst>
          </p:cNvPr>
          <p:cNvSpPr txBox="1">
            <a:spLocks/>
          </p:cNvSpPr>
          <p:nvPr/>
        </p:nvSpPr>
        <p:spPr>
          <a:xfrm>
            <a:off x="9478442" y="4752200"/>
            <a:ext cx="2928539" cy="464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Mrs Reid</a:t>
            </a:r>
          </a:p>
          <a:p>
            <a:r>
              <a:rPr lang="en-GB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Teaching Assistant</a:t>
            </a:r>
          </a:p>
        </p:txBody>
      </p:sp>
    </p:spTree>
    <p:extLst>
      <p:ext uri="{BB962C8B-B14F-4D97-AF65-F5344CB8AC3E}">
        <p14:creationId xmlns:p14="http://schemas.microsoft.com/office/powerpoint/2010/main" val="1634094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6921">
        <p15:prstTrans prst="peelOff"/>
      </p:transition>
    </mc:Choice>
    <mc:Fallback xmlns="">
      <p:transition spd="slow" advTm="26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4574" y="960269"/>
            <a:ext cx="4164595" cy="886991"/>
          </a:xfrm>
        </p:spPr>
        <p:txBody>
          <a:bodyPr>
            <a:normAutofit fontScale="90000"/>
          </a:bodyPr>
          <a:lstStyle/>
          <a:p>
            <a:r>
              <a:rPr lang="en-GB" b="1">
                <a:latin typeface="Century Gothic" panose="020B0502020202020204" pitchFamily="34" charset="0"/>
              </a:rPr>
              <a:t>Reception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EC5F61-4C47-4D39-9EA7-806BE54C72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11" t="3494" r="3460" b="9545"/>
          <a:stretch/>
        </p:blipFill>
        <p:spPr>
          <a:xfrm>
            <a:off x="221409" y="391885"/>
            <a:ext cx="1835464" cy="15302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D9363B-C6B9-4EC9-85F3-C7305E8FE8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5044"/>
          <a:stretch/>
        </p:blipFill>
        <p:spPr>
          <a:xfrm>
            <a:off x="7605371" y="399783"/>
            <a:ext cx="2310493" cy="15008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157D7D-CEC4-4B01-899D-604A41F298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116" y="2395051"/>
            <a:ext cx="1797309" cy="17973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9B9113-9362-4FD4-9EDD-E2E2BCE951E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32120"/>
          <a:stretch/>
        </p:blipFill>
        <p:spPr>
          <a:xfrm>
            <a:off x="2681463" y="1831133"/>
            <a:ext cx="1615967" cy="14625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3248C3-B649-4CC2-9F24-90682290C4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8778" y="2031222"/>
            <a:ext cx="1893726" cy="25249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6BEED4-8851-463D-B640-B857702CD07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41" t="-14094" r="-1641" b="14094"/>
          <a:stretch/>
        </p:blipFill>
        <p:spPr>
          <a:xfrm>
            <a:off x="9575469" y="2420601"/>
            <a:ext cx="2434901" cy="32465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F3C525-A69A-445D-821B-E7CA8588002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30973"/>
          <a:stretch/>
        </p:blipFill>
        <p:spPr>
          <a:xfrm>
            <a:off x="7113852" y="2031222"/>
            <a:ext cx="2238958" cy="19962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D6C565-A570-4934-BC48-B605621CADF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2245" b="27075"/>
          <a:stretch/>
        </p:blipFill>
        <p:spPr>
          <a:xfrm>
            <a:off x="6568950" y="4356388"/>
            <a:ext cx="2867299" cy="23198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AA5DFE-B4F9-4711-9BB8-C6F4A76E8FB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4286"/>
          <a:stretch/>
        </p:blipFill>
        <p:spPr>
          <a:xfrm>
            <a:off x="328914" y="4518913"/>
            <a:ext cx="1834511" cy="20965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441C2F-1698-48FE-978B-D2AC6D4BA29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13719"/>
          <a:stretch/>
        </p:blipFill>
        <p:spPr>
          <a:xfrm>
            <a:off x="2443016" y="3675272"/>
            <a:ext cx="2434902" cy="28011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FED6557-42A1-4D59-9324-8EA7E46D1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72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932">
        <p15:prstTrans prst="peelOff"/>
      </p:transition>
    </mc:Choice>
    <mc:Fallback xmlns="">
      <p:transition spd="slow" advTm="119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2413472"/>
            <a:ext cx="6105194" cy="203105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Hygiene </a:t>
            </a:r>
            <a:b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endParaRPr lang="en-GB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5AD8AFE-7A6D-40BF-AD58-C313B793A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58" y="1710672"/>
            <a:ext cx="1495425" cy="32194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27EA189-BB4C-4183-9364-A17793BF9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879" y="3948519"/>
            <a:ext cx="2972172" cy="269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485F58B-EC56-48F7-925D-6858C1DD7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8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632">
        <p15:prstTrans prst="peelOff"/>
      </p:transition>
    </mc:Choice>
    <mc:Fallback xmlns="">
      <p:transition spd="slow" advTm="11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528" y="845108"/>
            <a:ext cx="6105194" cy="1731128"/>
          </a:xfrm>
        </p:spPr>
        <p:txBody>
          <a:bodyPr>
            <a:normAutofit fontScale="90000"/>
          </a:bodyPr>
          <a:lstStyle/>
          <a:p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Expectations </a:t>
            </a:r>
            <a:b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&amp; Behaviour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82BD7FC-E086-4D7F-A48D-CB11AB4DE15E}"/>
              </a:ext>
            </a:extLst>
          </p:cNvPr>
          <p:cNvGrpSpPr/>
          <p:nvPr/>
        </p:nvGrpSpPr>
        <p:grpSpPr>
          <a:xfrm>
            <a:off x="385862" y="387480"/>
            <a:ext cx="2286000" cy="3143250"/>
            <a:chOff x="385862" y="387480"/>
            <a:chExt cx="2286000" cy="3143250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FB60CF42-A099-4A32-A4AA-471877527C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62" y="387480"/>
              <a:ext cx="2286000" cy="3143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45A44B0-155B-4BC9-9CCD-9B6E49080193}"/>
                </a:ext>
              </a:extLst>
            </p:cNvPr>
            <p:cNvSpPr/>
            <p:nvPr/>
          </p:nvSpPr>
          <p:spPr>
            <a:xfrm>
              <a:off x="806220" y="1444749"/>
              <a:ext cx="1436088" cy="53184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2E711C93-DDDB-4407-AC23-C420E8986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2" y="3670365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066AAE8A-D2FC-4587-9E61-DD3CD5374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956" y="2146365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DC2903-9294-46B6-AD3B-D53BDA59C845}"/>
              </a:ext>
            </a:extLst>
          </p:cNvPr>
          <p:cNvSpPr/>
          <p:nvPr/>
        </p:nvSpPr>
        <p:spPr>
          <a:xfrm>
            <a:off x="2951323" y="260378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 We are PROUD to be at Redesdale Primary School 	and have 5 key rules.</a:t>
            </a:r>
            <a:r>
              <a:rPr lang="en-US" b="1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 Polite </a:t>
            </a:r>
            <a:r>
              <a:rPr lang="en-US" b="1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 Respect</a:t>
            </a:r>
            <a:r>
              <a:rPr lang="en-US" b="1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 Open and honest</a:t>
            </a:r>
            <a:r>
              <a:rPr lang="en-US" b="1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 Understanding</a:t>
            </a:r>
            <a:r>
              <a:rPr lang="en-US" b="1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 Do our best</a:t>
            </a:r>
            <a:r>
              <a:rPr lang="en-US" b="1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GB" b="1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Children are rewarded for positive behaviour through our Class Dojo school system.</a:t>
            </a:r>
            <a:endParaRPr lang="en-US" b="1"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DEC5E6-DBE3-4F21-AB2A-FC55697E9E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61" b="92765" l="5684" r="96803">
                        <a14:foregroundMark x1="71936" y1="57881" x2="71936" y2="57881"/>
                        <a14:foregroundMark x1="55950" y1="57106" x2="55950" y2="57106"/>
                        <a14:foregroundMark x1="46359" y1="54264" x2="46359" y2="54264"/>
                        <a14:foregroundMark x1="65897" y1="20672" x2="65897" y2="20672"/>
                        <a14:foregroundMark x1="58970" y1="20672" x2="58970" y2="20672"/>
                        <a14:foregroundMark x1="51332" y1="19897" x2="51332" y2="19897"/>
                        <a14:foregroundMark x1="43339" y1="22739" x2="43339" y2="22739"/>
                        <a14:foregroundMark x1="36945" y1="12661" x2="36945" y2="12661"/>
                        <a14:foregroundMark x1="97158" y1="78295" x2="97158" y2="78295"/>
                        <a14:foregroundMark x1="7282" y1="73902" x2="7282" y2="73902"/>
                        <a14:foregroundMark x1="5684" y1="52713" x2="5684" y2="52713"/>
                        <a14:foregroundMark x1="71048" y1="56331" x2="71048" y2="56331"/>
                        <a14:foregroundMark x1="71048" y1="54264" x2="71048" y2="54264"/>
                        <a14:foregroundMark x1="73535" y1="35917" x2="73535" y2="35917"/>
                        <a14:foregroundMark x1="59503" y1="54264" x2="59503" y2="54264"/>
                        <a14:foregroundMark x1="43872" y1="54264" x2="43872" y2="54264"/>
                        <a14:foregroundMark x1="42806" y1="36693" x2="42806" y2="36693"/>
                        <a14:foregroundMark x1="42451" y1="35142" x2="42451" y2="35142"/>
                        <a14:foregroundMark x1="27886" y1="54264" x2="27886" y2="54264"/>
                        <a14:foregroundMark x1="30373" y1="36693" x2="30373" y2="36693"/>
                        <a14:foregroundMark x1="27353" y1="34625" x2="27353" y2="34625"/>
                        <a14:foregroundMark x1="37833" y1="13953" x2="37833" y2="13953"/>
                        <a14:foregroundMark x1="41385" y1="17054" x2="41385" y2="17054"/>
                        <a14:foregroundMark x1="49911" y1="13953" x2="49911" y2="13953"/>
                        <a14:foregroundMark x1="47425" y1="19897" x2="47425" y2="19897"/>
                        <a14:foregroundMark x1="37833" y1="22222" x2="37833" y2="22222"/>
                        <a14:foregroundMark x1="40497" y1="23256" x2="40497" y2="23256"/>
                        <a14:foregroundMark x1="37655" y1="11628" x2="37655" y2="11628"/>
                        <a14:foregroundMark x1="41741" y1="11628" x2="41741" y2="11628"/>
                        <a14:foregroundMark x1="50266" y1="12403" x2="50266" y2="12403"/>
                        <a14:foregroundMark x1="49201" y1="11628" x2="49201" y2="11628"/>
                        <a14:foregroundMark x1="57016" y1="11886" x2="57016" y2="11886"/>
                        <a14:foregroundMark x1="55417" y1="11886" x2="55417" y2="11886"/>
                        <a14:foregroundMark x1="55417" y1="14470" x2="55417" y2="14470"/>
                        <a14:foregroundMark x1="56483" y1="15504" x2="56483" y2="15504"/>
                        <a14:foregroundMark x1="59503" y1="16796" x2="59503" y2="16796"/>
                        <a14:foregroundMark x1="58792" y1="16279" x2="58792" y2="16279"/>
                        <a14:foregroundMark x1="58437" y1="12403" x2="58437" y2="12403"/>
                        <a14:foregroundMark x1="59858" y1="13437" x2="59858" y2="13437"/>
                        <a14:foregroundMark x1="62167" y1="12403" x2="62167" y2="12403"/>
                        <a14:foregroundMark x1="65364" y1="11628" x2="65364" y2="11628"/>
                        <a14:foregroundMark x1="66075" y1="13437" x2="66075" y2="13437"/>
                        <a14:foregroundMark x1="63055" y1="11886" x2="63055" y2="11886"/>
                        <a14:foregroundMark x1="61634" y1="14212" x2="61634" y2="14212"/>
                        <a14:foregroundMark x1="63055" y1="16021" x2="63055" y2="16021"/>
                        <a14:foregroundMark x1="64476" y1="16279" x2="64476" y2="16279"/>
                        <a14:foregroundMark x1="82416" y1="70543" x2="82416" y2="70543"/>
                        <a14:foregroundMark x1="80639" y1="72093" x2="80639" y2="72093"/>
                        <a14:foregroundMark x1="82948" y1="73385" x2="82948" y2="73385"/>
                        <a14:foregroundMark x1="23446" y1="91473" x2="23446" y2="91473"/>
                        <a14:foregroundMark x1="10480" y1="92765" x2="10480" y2="92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2995" y="4958396"/>
            <a:ext cx="2803582" cy="1927151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BB1CF9E-4A23-4132-B781-92CFCD888C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12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9998">
        <p15:prstTrans prst="peelOff"/>
      </p:transition>
    </mc:Choice>
    <mc:Fallback xmlns="">
      <p:transition spd="slow" advTm="399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4072" y="990686"/>
            <a:ext cx="7313123" cy="2031055"/>
          </a:xfrm>
        </p:spPr>
        <p:txBody>
          <a:bodyPr>
            <a:normAutofit fontScale="90000"/>
          </a:bodyPr>
          <a:lstStyle/>
          <a:p>
            <a:r>
              <a:rPr lang="en-GB" sz="5400" b="1">
                <a:solidFill>
                  <a:srgbClr val="FFFFFF"/>
                </a:solidFill>
                <a:latin typeface="Century Gothic" panose="020B0502020202020204" pitchFamily="34" charset="0"/>
              </a:rPr>
              <a:t>Start </a:t>
            </a:r>
            <a:br>
              <a:rPr lang="en-GB" sz="5400" b="1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5400" b="1">
                <a:solidFill>
                  <a:srgbClr val="FFFFFF"/>
                </a:solidFill>
                <a:latin typeface="Century Gothic" panose="020B0502020202020204" pitchFamily="34" charset="0"/>
              </a:rPr>
              <a:t>&amp; </a:t>
            </a:r>
            <a:br>
              <a:rPr lang="en-GB" sz="5400" b="1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5400" b="1">
                <a:solidFill>
                  <a:srgbClr val="FFFFFF"/>
                </a:solidFill>
                <a:latin typeface="Century Gothic" panose="020B0502020202020204" pitchFamily="34" charset="0"/>
              </a:rPr>
              <a:t>Finish Times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45F39B5-9E14-4732-801B-230C624FC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274069"/>
              </p:ext>
            </p:extLst>
          </p:nvPr>
        </p:nvGraphicFramePr>
        <p:xfrm>
          <a:off x="2797577" y="3429000"/>
          <a:ext cx="6596845" cy="990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9345">
                  <a:extLst>
                    <a:ext uri="{9D8B030D-6E8A-4147-A177-3AD203B41FA5}">
                      <a16:colId xmlns:a16="http://schemas.microsoft.com/office/drawing/2014/main" val="3138937966"/>
                    </a:ext>
                  </a:extLst>
                </a:gridCol>
                <a:gridCol w="2193387">
                  <a:extLst>
                    <a:ext uri="{9D8B030D-6E8A-4147-A177-3AD203B41FA5}">
                      <a16:colId xmlns:a16="http://schemas.microsoft.com/office/drawing/2014/main" val="3684307763"/>
                    </a:ext>
                  </a:extLst>
                </a:gridCol>
                <a:gridCol w="2194113">
                  <a:extLst>
                    <a:ext uri="{9D8B030D-6E8A-4147-A177-3AD203B41FA5}">
                      <a16:colId xmlns:a16="http://schemas.microsoft.com/office/drawing/2014/main" val="1989944913"/>
                    </a:ext>
                  </a:extLst>
                </a:gridCol>
              </a:tblGrid>
              <a:tr h="4241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entury Gothic" panose="020B0502020202020204" pitchFamily="34" charset="0"/>
                        </a:rPr>
                        <a:t>CLASS</a:t>
                      </a:r>
                      <a:endParaRPr lang="en-GB" sz="1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entury Gothic" panose="020B0502020202020204" pitchFamily="34" charset="0"/>
                        </a:rPr>
                        <a:t>START TIME</a:t>
                      </a:r>
                      <a:endParaRPr lang="en-GB" sz="1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entury Gothic" panose="020B0502020202020204" pitchFamily="34" charset="0"/>
                        </a:rPr>
                        <a:t>FINISH TIME</a:t>
                      </a:r>
                      <a:endParaRPr lang="en-GB" sz="18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2590452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Reception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entury Gothic" panose="020B0502020202020204" pitchFamily="34" charset="0"/>
                        </a:rPr>
                        <a:t>8.55am</a:t>
                      </a:r>
                      <a:endParaRPr lang="en-GB" sz="1400" b="1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i="1" dirty="0">
                          <a:effectLst/>
                          <a:latin typeface="Century Gothic" panose="020B0502020202020204" pitchFamily="34" charset="0"/>
                        </a:rPr>
                        <a:t>Playground </a:t>
                      </a:r>
                      <a:endParaRPr lang="en-GB" sz="1400" i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entury Gothic" panose="020B0502020202020204" pitchFamily="34" charset="0"/>
                        </a:rPr>
                        <a:t>3.15pm</a:t>
                      </a:r>
                      <a:endParaRPr lang="en-GB" sz="1400" b="1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i="1" dirty="0">
                          <a:effectLst/>
                          <a:latin typeface="Century Gothic" panose="020B0502020202020204" pitchFamily="34" charset="0"/>
                        </a:rPr>
                        <a:t>Playground</a:t>
                      </a:r>
                      <a:endParaRPr lang="en-GB" sz="1400" i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396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483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849" y="344653"/>
            <a:ext cx="983354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Century Gothic" panose="020B0502020202020204" pitchFamily="34" charset="0"/>
              </a:rPr>
              <a:t>Lunchtimes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6D184DB-68A0-4105-B07E-2AC3531E0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16" y="838916"/>
            <a:ext cx="1330458" cy="13010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BD5072-AF46-4383-905D-1D4A4D08CFC3}"/>
              </a:ext>
            </a:extLst>
          </p:cNvPr>
          <p:cNvSpPr txBox="1"/>
          <p:nvPr/>
        </p:nvSpPr>
        <p:spPr>
          <a:xfrm>
            <a:off x="3967094" y="1124343"/>
            <a:ext cx="3639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>
                <a:latin typeface="Century Gothic" panose="020B0502020202020204" pitchFamily="34" charset="0"/>
              </a:rPr>
              <a:t>There is a new Hot Meal Menu.  It will run on a 3 week cycle</a:t>
            </a: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4FB8F-FBAE-4C92-BA11-FF689969E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7788" y="2691488"/>
            <a:ext cx="4229206" cy="4188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504547-A6EF-42C0-82A9-592AE49C93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215" y="2660117"/>
            <a:ext cx="4330241" cy="42400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DB9182-7212-48AA-9C52-4E68907D02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1119" y="2687725"/>
            <a:ext cx="4506438" cy="440517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032A896-6710-4990-BCD6-F6815670BC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26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783">
        <p15:prstTrans prst="peelOff"/>
      </p:transition>
    </mc:Choice>
    <mc:Fallback xmlns="">
      <p:transition spd="slow" advTm="257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83B9804-F1C7-468C-A319-F116B02C8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196" y="1629994"/>
            <a:ext cx="9144000" cy="724818"/>
          </a:xfrm>
        </p:spPr>
        <p:txBody>
          <a:bodyPr>
            <a:noAutofit/>
          </a:bodyPr>
          <a:lstStyle/>
          <a:p>
            <a:r>
              <a:rPr lang="en-GB" sz="4800" b="1">
                <a:latin typeface="Century Gothic" panose="020B0502020202020204" pitchFamily="34" charset="0"/>
              </a:rPr>
              <a:t> * Fruit &amp; milk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8F24E8-11B7-461C-9DE4-24CEBCF726E4}"/>
              </a:ext>
            </a:extLst>
          </p:cNvPr>
          <p:cNvSpPr txBox="1">
            <a:spLocks/>
          </p:cNvSpPr>
          <p:nvPr/>
        </p:nvSpPr>
        <p:spPr>
          <a:xfrm>
            <a:off x="1262827" y="2832697"/>
            <a:ext cx="9144000" cy="7248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>
                <a:latin typeface="Century Gothic" panose="020B0502020202020204" pitchFamily="34" charset="0"/>
              </a:rPr>
              <a:t> * Water bottles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30A4D2-A300-44BF-B969-2D022CEE5793}"/>
              </a:ext>
            </a:extLst>
          </p:cNvPr>
          <p:cNvSpPr txBox="1">
            <a:spLocks/>
          </p:cNvSpPr>
          <p:nvPr/>
        </p:nvSpPr>
        <p:spPr>
          <a:xfrm>
            <a:off x="2523794" y="3967476"/>
            <a:ext cx="7144411" cy="7248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>
                <a:latin typeface="Century Gothic" panose="020B0502020202020204" pitchFamily="34" charset="0"/>
              </a:rPr>
              <a:t> * Names in belongings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AA3DFBB-80A6-4B1A-9A26-B7D5A6D26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709" y="4442192"/>
            <a:ext cx="18192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0A1E22A-DEE2-43A4-B3AA-7A02612D4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423" y="154094"/>
            <a:ext cx="2743200" cy="295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5DD1F8A-58D7-43C8-B2C7-2CB40803A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240" y="1879967"/>
            <a:ext cx="215265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1FA3525A-0465-4579-8197-E37126F51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535" y="526012"/>
            <a:ext cx="27527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0309114F-EA95-4E20-8B49-7E42C0DB5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809" y="1027780"/>
            <a:ext cx="1638300" cy="225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45FA3086-2FDA-4172-8A99-DD5A105C7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67" y="2884668"/>
            <a:ext cx="29146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5718551-8FED-4950-ABB1-DADA8A10D28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023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3555">
        <p15:prstTrans prst="peelOff"/>
      </p:transition>
    </mc:Choice>
    <mc:Fallback xmlns="">
      <p:transition spd="slow" advTm="535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427" y="794464"/>
            <a:ext cx="6105194" cy="1063070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5F590D8-D3AF-4C5A-B448-D1AA2804D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74" y="455286"/>
            <a:ext cx="1952625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136D89C7-E95F-4038-B9BB-649A74B7D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4" y="2697404"/>
            <a:ext cx="18954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7F41EE8-5151-4928-8A3C-D40E594F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" y="4881330"/>
            <a:ext cx="22860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286E3F74-32E9-439C-BE92-F4D090461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058" y="1464936"/>
            <a:ext cx="246697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072DD0C3-129C-47EF-825B-BDEA1129C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27" y="4335652"/>
            <a:ext cx="1647825" cy="217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9BEE96C-5636-429B-ABC8-D0A0926FE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517" y="190362"/>
            <a:ext cx="1952625" cy="260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79A58F8-B4A0-4D1D-96E8-064CA4C50EEF}"/>
              </a:ext>
            </a:extLst>
          </p:cNvPr>
          <p:cNvSpPr txBox="1">
            <a:spLocks/>
          </p:cNvSpPr>
          <p:nvPr/>
        </p:nvSpPr>
        <p:spPr>
          <a:xfrm>
            <a:off x="4747220" y="1665690"/>
            <a:ext cx="4103190" cy="106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chemeClr val="bg1"/>
                </a:solidFill>
                <a:latin typeface="Century Gothic" panose="020B0502020202020204" pitchFamily="34" charset="0"/>
              </a:rPr>
              <a:t>Come to school in PE kit on your PE day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297255A-E048-4533-9510-6D5EBADF965A}"/>
              </a:ext>
            </a:extLst>
          </p:cNvPr>
          <p:cNvSpPr txBox="1">
            <a:spLocks/>
          </p:cNvSpPr>
          <p:nvPr/>
        </p:nvSpPr>
        <p:spPr>
          <a:xfrm>
            <a:off x="4737887" y="3028361"/>
            <a:ext cx="4718517" cy="106307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chemeClr val="bg1"/>
                </a:solidFill>
                <a:latin typeface="Century Gothic" panose="020B0502020202020204" pitchFamily="34" charset="0"/>
              </a:rPr>
              <a:t>Wear dark blue shorts and navy blue, plain tracksuit bottoms.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DD65878-E638-4EEA-9FD3-E8E50ABCB787}"/>
              </a:ext>
            </a:extLst>
          </p:cNvPr>
          <p:cNvSpPr txBox="1">
            <a:spLocks/>
          </p:cNvSpPr>
          <p:nvPr/>
        </p:nvSpPr>
        <p:spPr>
          <a:xfrm>
            <a:off x="4737887" y="3943778"/>
            <a:ext cx="4345853" cy="2157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chemeClr val="bg1"/>
                </a:solidFill>
                <a:latin typeface="Century Gothic" panose="020B0502020202020204" pitchFamily="34" charset="0"/>
              </a:rPr>
              <a:t>Trainers with non-marking soles to be worn for PE (PE will be take place outdoors as much as possible) </a:t>
            </a:r>
          </a:p>
        </p:txBody>
      </p:sp>
      <p:pic>
        <p:nvPicPr>
          <p:cNvPr id="4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474BEEA-6CEC-4910-A76D-C8B30A93C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744" b="94512" l="8841" r="89024">
                        <a14:foregroundMark x1="32317" y1="2744" x2="30793" y2="9756"/>
                        <a14:foregroundMark x1="30183" y1="89939" x2="40854" y2="89329"/>
                        <a14:foregroundMark x1="30488" y1="94207" x2="39329" y2="92378"/>
                        <a14:foregroundMark x1="60976" y1="94512" x2="68902" y2="92378"/>
                        <a14:foregroundMark x1="32012" y1="3354" x2="31402" y2="10366"/>
                        <a14:backgroundMark x1="30183" y1="9146" x2="32317" y2="30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1043" y="3820710"/>
            <a:ext cx="2743200" cy="27432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0934434-6556-4006-9A4E-824E63430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83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926">
        <p15:prstTrans prst="peelOff"/>
      </p:transition>
    </mc:Choice>
    <mc:Fallback xmlns="">
      <p:transition spd="slow" advTm="89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54511"/>
            <a:ext cx="9144000" cy="2387600"/>
          </a:xfrm>
        </p:spPr>
        <p:txBody>
          <a:bodyPr/>
          <a:lstStyle/>
          <a:p>
            <a:r>
              <a:rPr lang="en-GB" b="1">
                <a:latin typeface="Century Gothic" panose="020B0502020202020204" pitchFamily="34" charset="0"/>
              </a:rPr>
              <a:t>Class Dojo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1D7063-17BB-42D2-B641-259592F65301}"/>
              </a:ext>
            </a:extLst>
          </p:cNvPr>
          <p:cNvSpPr txBox="1"/>
          <p:nvPr/>
        </p:nvSpPr>
        <p:spPr>
          <a:xfrm>
            <a:off x="3175432" y="2387600"/>
            <a:ext cx="584113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</a:rPr>
              <a:t>Class Dojo codes will be sent home with children in September.  The code enables you to connect to the class and receive updates from the class teacher.</a:t>
            </a:r>
            <a:endParaRPr lang="en-GB" b="1" i="1" u="sng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</a:rPr>
              <a:t>If parents wish to contact a member of school staff, this must be done via Class Dojo or Telephone.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70919A-2A00-4209-8A1F-14BC55AE7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61" b="92765" l="5684" r="96803">
                        <a14:foregroundMark x1="71936" y1="57881" x2="71936" y2="57881"/>
                        <a14:foregroundMark x1="55950" y1="57106" x2="55950" y2="57106"/>
                        <a14:foregroundMark x1="46359" y1="54264" x2="46359" y2="54264"/>
                        <a14:foregroundMark x1="65897" y1="20672" x2="65897" y2="20672"/>
                        <a14:foregroundMark x1="58970" y1="20672" x2="58970" y2="20672"/>
                        <a14:foregroundMark x1="51332" y1="19897" x2="51332" y2="19897"/>
                        <a14:foregroundMark x1="43339" y1="22739" x2="43339" y2="22739"/>
                        <a14:foregroundMark x1="36945" y1="12661" x2="36945" y2="12661"/>
                        <a14:foregroundMark x1="97158" y1="78295" x2="97158" y2="78295"/>
                        <a14:foregroundMark x1="7282" y1="73902" x2="7282" y2="73902"/>
                        <a14:foregroundMark x1="5684" y1="52713" x2="5684" y2="52713"/>
                        <a14:foregroundMark x1="71048" y1="56331" x2="71048" y2="56331"/>
                        <a14:foregroundMark x1="71048" y1="54264" x2="71048" y2="54264"/>
                        <a14:foregroundMark x1="73535" y1="35917" x2="73535" y2="35917"/>
                        <a14:foregroundMark x1="59503" y1="54264" x2="59503" y2="54264"/>
                        <a14:foregroundMark x1="43872" y1="54264" x2="43872" y2="54264"/>
                        <a14:foregroundMark x1="42806" y1="36693" x2="42806" y2="36693"/>
                        <a14:foregroundMark x1="42451" y1="35142" x2="42451" y2="35142"/>
                        <a14:foregroundMark x1="27886" y1="54264" x2="27886" y2="54264"/>
                        <a14:foregroundMark x1="30373" y1="36693" x2="30373" y2="36693"/>
                        <a14:foregroundMark x1="27353" y1="34625" x2="27353" y2="34625"/>
                        <a14:foregroundMark x1="37833" y1="13953" x2="37833" y2="13953"/>
                        <a14:foregroundMark x1="41385" y1="17054" x2="41385" y2="17054"/>
                        <a14:foregroundMark x1="49911" y1="13953" x2="49911" y2="13953"/>
                        <a14:foregroundMark x1="47425" y1="19897" x2="47425" y2="19897"/>
                        <a14:foregroundMark x1="37833" y1="22222" x2="37833" y2="22222"/>
                        <a14:foregroundMark x1="40497" y1="23256" x2="40497" y2="23256"/>
                        <a14:foregroundMark x1="37655" y1="11628" x2="37655" y2="11628"/>
                        <a14:foregroundMark x1="41741" y1="11628" x2="41741" y2="11628"/>
                        <a14:foregroundMark x1="50266" y1="12403" x2="50266" y2="12403"/>
                        <a14:foregroundMark x1="49201" y1="11628" x2="49201" y2="11628"/>
                        <a14:foregroundMark x1="57016" y1="11886" x2="57016" y2="11886"/>
                        <a14:foregroundMark x1="55417" y1="11886" x2="55417" y2="11886"/>
                        <a14:foregroundMark x1="55417" y1="14470" x2="55417" y2="14470"/>
                        <a14:foregroundMark x1="56483" y1="15504" x2="56483" y2="15504"/>
                        <a14:foregroundMark x1="59503" y1="16796" x2="59503" y2="16796"/>
                        <a14:foregroundMark x1="58792" y1="16279" x2="58792" y2="16279"/>
                        <a14:foregroundMark x1="58437" y1="12403" x2="58437" y2="12403"/>
                        <a14:foregroundMark x1="59858" y1="13437" x2="59858" y2="13437"/>
                        <a14:foregroundMark x1="62167" y1="12403" x2="62167" y2="12403"/>
                        <a14:foregroundMark x1="65364" y1="11628" x2="65364" y2="11628"/>
                        <a14:foregroundMark x1="66075" y1="13437" x2="66075" y2="13437"/>
                        <a14:foregroundMark x1="63055" y1="11886" x2="63055" y2="11886"/>
                        <a14:foregroundMark x1="61634" y1="14212" x2="61634" y2="14212"/>
                        <a14:foregroundMark x1="63055" y1="16021" x2="63055" y2="16021"/>
                        <a14:foregroundMark x1="64476" y1="16279" x2="64476" y2="16279"/>
                        <a14:foregroundMark x1="82416" y1="70543" x2="82416" y2="70543"/>
                        <a14:foregroundMark x1="80639" y1="72093" x2="80639" y2="72093"/>
                        <a14:foregroundMark x1="82948" y1="73385" x2="82948" y2="73385"/>
                        <a14:foregroundMark x1="23446" y1="91473" x2="23446" y2="91473"/>
                        <a14:foregroundMark x1="10480" y1="92765" x2="10480" y2="92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06" y="4821225"/>
            <a:ext cx="2803582" cy="1927151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957BCFE-6474-4853-B01B-7CA2ED8138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1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7812">
        <p15:prstTrans prst="peelOff"/>
      </p:transition>
    </mc:Choice>
    <mc:Fallback xmlns="">
      <p:transition spd="slow" advTm="678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8543" y="1184945"/>
            <a:ext cx="5914914" cy="1101725"/>
          </a:xfrm>
        </p:spPr>
        <p:txBody>
          <a:bodyPr/>
          <a:lstStyle/>
          <a:p>
            <a:r>
              <a:rPr lang="en-GB" b="1">
                <a:latin typeface="Century Gothic" panose="020B0502020202020204" pitchFamily="34" charset="0"/>
              </a:rPr>
              <a:t>Home Learning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FA1443-C2FC-49C1-96F4-10E4B3B4D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75024">
            <a:off x="1142268" y="2642451"/>
            <a:ext cx="2442349" cy="3878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95693B-569D-4E1F-99DD-AF201A00B8A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8" b="87685" l="3226" r="97984">
                        <a14:foregroundMark x1="3629" y1="67980" x2="3629" y2="67980"/>
                        <a14:foregroundMark x1="51613" y1="83744" x2="51613" y2="83744"/>
                        <a14:foregroundMark x1="60887" y1="85222" x2="60887" y2="85222"/>
                        <a14:foregroundMark x1="93548" y1="67980" x2="93548" y2="67980"/>
                        <a14:foregroundMark x1="45161" y1="8867" x2="45161" y2="8867"/>
                        <a14:foregroundMark x1="57661" y1="6897" x2="57661" y2="6897"/>
                        <a14:foregroundMark x1="46371" y1="2463" x2="46371" y2="2463"/>
                        <a14:foregroundMark x1="51613" y1="87685" x2="51613" y2="87685"/>
                        <a14:foregroundMark x1="39516" y1="86207" x2="39516" y2="86207"/>
                        <a14:foregroundMark x1="48387" y1="86700" x2="48387" y2="86700"/>
                        <a14:foregroundMark x1="97984" y1="69951" x2="97984" y2="69951"/>
                      </a14:backgroundRemoval>
                    </a14:imgEffect>
                  </a14:imgLayer>
                </a14:imgProps>
              </a:ext>
            </a:extLst>
          </a:blip>
          <a:srcRect b="11156"/>
          <a:stretch/>
        </p:blipFill>
        <p:spPr>
          <a:xfrm rot="945829">
            <a:off x="8390232" y="2575238"/>
            <a:ext cx="2362200" cy="17178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34214D-BE02-4132-BE12-2263CA090E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92" b="98980" l="9694" r="89796">
                        <a14:foregroundMark x1="68367" y1="90306" x2="68367" y2="90306"/>
                        <a14:foregroundMark x1="29082" y1="91327" x2="29082" y2="91327"/>
                        <a14:foregroundMark x1="52551" y1="98980" x2="52551" y2="98980"/>
                        <a14:foregroundMark x1="53061" y1="11224" x2="53061" y2="11224"/>
                        <a14:foregroundMark x1="72959" y1="16837" x2="72959" y2="16837"/>
                        <a14:foregroundMark x1="31633" y1="12755" x2="31633" y2="12755"/>
                        <a14:foregroundMark x1="27041" y1="15816" x2="27041" y2="15816"/>
                        <a14:foregroundMark x1="14796" y1="13776" x2="14796" y2="13776"/>
                        <a14:foregroundMark x1="44388" y1="19388" x2="44388" y2="19388"/>
                        <a14:foregroundMark x1="59184" y1="17347" x2="59184" y2="17347"/>
                        <a14:foregroundMark x1="76531" y1="6633" x2="76531" y2="6633"/>
                        <a14:foregroundMark x1="59184" y1="6122" x2="59184" y2="6122"/>
                        <a14:foregroundMark x1="47959" y1="4592" x2="47959" y2="45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6111" y="4571331"/>
            <a:ext cx="1866900" cy="1866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C7B3B8-BD26-49A0-84B0-770911DB8C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3941" y="2607615"/>
            <a:ext cx="1971675" cy="231457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CABD0BC-0D68-4E28-BF2B-63D56EA7E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05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7084">
        <p15:prstTrans prst="peelOff"/>
      </p:transition>
    </mc:Choice>
    <mc:Fallback xmlns="">
      <p:transition spd="slow" advTm="270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ED08-0E4C-4DFB-82D2-D123C3F2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70" y="1907947"/>
            <a:ext cx="4141760" cy="39565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19113E-7F23-4559-8F6C-838A5C953CE7}"/>
              </a:ext>
            </a:extLst>
          </p:cNvPr>
          <p:cNvSpPr txBox="1"/>
          <p:nvPr/>
        </p:nvSpPr>
        <p:spPr>
          <a:xfrm>
            <a:off x="6246056" y="1033591"/>
            <a:ext cx="560547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>
                <a:solidFill>
                  <a:schemeClr val="bg1"/>
                </a:solidFill>
                <a:latin typeface="Century Gothic" panose="020B0502020202020204" pitchFamily="34" charset="0"/>
              </a:rPr>
              <a:t>Please note that the information provided in this presentation may be subject to change over the Summer Holidays due to Department for Education (DfE) Guidance. </a:t>
            </a:r>
            <a:r>
              <a:rPr lang="en-GB" sz="2200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We ask you for your patience and understanding as we work to meet the needs of the children using the most up-to-date information. </a:t>
            </a:r>
          </a:p>
          <a:p>
            <a:endParaRPr lang="en-GB" sz="2200" b="1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GB" sz="2200" b="1">
                <a:solidFill>
                  <a:schemeClr val="bg1"/>
                </a:solidFill>
                <a:latin typeface="Century Gothic" panose="020B0502020202020204" pitchFamily="34" charset="0"/>
              </a:rPr>
              <a:t>Should we need to inform you of any changes prior to September, we will contact you using our usual channels of communication - Class Dojo and Parent Mail.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D670139-ABBE-4DB4-9602-1E6D3B588B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54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674">
        <p15:prstTrans prst="peelOff"/>
      </p:transition>
    </mc:Choice>
    <mc:Fallback xmlns="">
      <p:transition spd="slow" advTm="66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6A67B-76A0-4FD6-AD83-7FB8DF005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D7334-DC09-495A-B4B9-5ADB0223C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184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7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94B682771B004BAE1AE5CA5F810B0A" ma:contentTypeVersion="13" ma:contentTypeDescription="Create a new document." ma:contentTypeScope="" ma:versionID="f1363e3bde1dd009fd1737c0b5664c19">
  <xsd:schema xmlns:xsd="http://www.w3.org/2001/XMLSchema" xmlns:xs="http://www.w3.org/2001/XMLSchema" xmlns:p="http://schemas.microsoft.com/office/2006/metadata/properties" xmlns:ns2="372164d4-5075-4cc9-94e1-648ed3830259" xmlns:ns3="60b72952-8b7e-4f73-9f7d-f7f70cafd0de" targetNamespace="http://schemas.microsoft.com/office/2006/metadata/properties" ma:root="true" ma:fieldsID="75a8156001d86aeff7e4608712a84604" ns2:_="" ns3:_="">
    <xsd:import namespace="372164d4-5075-4cc9-94e1-648ed3830259"/>
    <xsd:import namespace="60b72952-8b7e-4f73-9f7d-f7f70cafd0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164d4-5075-4cc9-94e1-648ed38302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72952-8b7e-4f73-9f7d-f7f70cafd0d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0b72952-8b7e-4f73-9f7d-f7f70cafd0de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3C6E2D2-7161-40AE-859E-0EF59DADFC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164d4-5075-4cc9-94e1-648ed3830259"/>
    <ds:schemaRef ds:uri="60b72952-8b7e-4f73-9f7d-f7f70cafd0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56D940-1506-4249-8CF1-4BF2BF121E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0BF369-2E2D-402E-ADC5-E191B8B8E0C1}">
  <ds:schemaRefs>
    <ds:schemaRef ds:uri="http://purl.org/dc/terms/"/>
    <ds:schemaRef ds:uri="http://schemas.microsoft.com/office/2006/metadata/properties"/>
    <ds:schemaRef ds:uri="http://www.w3.org/XML/1998/namespace"/>
    <ds:schemaRef ds:uri="372164d4-5075-4cc9-94e1-648ed3830259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60b72952-8b7e-4f73-9f7d-f7f70cafd0d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377</Words>
  <Application>Microsoft Office PowerPoint</Application>
  <PresentationFormat>Widescreen</PresentationFormat>
  <Paragraphs>61</Paragraphs>
  <Slides>13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Reception</vt:lpstr>
      <vt:lpstr>Hygiene  </vt:lpstr>
      <vt:lpstr>Expectations  &amp; Behaviour</vt:lpstr>
      <vt:lpstr>Start  &amp;  Finish Times</vt:lpstr>
      <vt:lpstr>Lunchtimes</vt:lpstr>
      <vt:lpstr> * Fruit &amp; milk</vt:lpstr>
      <vt:lpstr>PE</vt:lpstr>
      <vt:lpstr>Class Dojo</vt:lpstr>
      <vt:lpstr>Home Learning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Armstrong</dc:creator>
  <cp:lastModifiedBy>Tracy Flannaghan</cp:lastModifiedBy>
  <cp:revision>9</cp:revision>
  <dcterms:created xsi:type="dcterms:W3CDTF">2020-07-10T12:26:35Z</dcterms:created>
  <dcterms:modified xsi:type="dcterms:W3CDTF">2021-07-16T10:46:08Z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0x0101005F94B682771B004BAE1AE5CA5F810B0A</vt:lpwstr>
  </property>
  <property fmtid="{D5CDD505-2E9C-101B-9397-08002B2CF9AE}" pid="3" name="Order">
    <vt:r8>45887900</vt:r8>
  </property>
  <property fmtid="{D5CDD505-2E9C-101B-9397-08002B2CF9AE}" pid="4" name="ComplianceAssetId">
    <vt:lpwstr/>
  </property>
</Properties>
</file>