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9" r:id="rId6"/>
    <p:sldId id="269" r:id="rId7"/>
    <p:sldId id="268" r:id="rId8"/>
    <p:sldId id="265" r:id="rId9"/>
    <p:sldId id="277" r:id="rId10"/>
    <p:sldId id="275" r:id="rId11"/>
    <p:sldId id="264" r:id="rId12"/>
    <p:sldId id="272" r:id="rId13"/>
    <p:sldId id="274" r:id="rId14"/>
    <p:sldId id="273" r:id="rId15"/>
    <p:sldId id="266" r:id="rId16"/>
    <p:sldId id="279" r:id="rId17"/>
    <p:sldId id="270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9F81A6-41B7-4DF6-A891-9AEC447D44C7}" v="6" dt="2021-07-14T11:09:02.568"/>
    <p1510:client id="{7DDAE26E-CF1F-4EE5-98FA-3576FB8F3C63}" v="2" dt="2021-07-14T18:01:36.766"/>
    <p1510:client id="{84AFC07D-5372-420E-91DA-890496BF2ED5}" v="3" dt="2021-07-16T10:40:45.871"/>
    <p1510:client id="{F737F983-DEB2-42F1-AC9B-5F25127FCA73}" v="156" dt="2021-07-14T10:21:32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24639-FEF5-4DF9-8A09-BF71052BD3C0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BD9990-4C90-4171-AC09-9E0F619093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37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Social distancing, arrive at allotted times, one parent only, explain footprints, one way system, playtimes – allocated part of the yard/field, parents not on school site-contact by phone or dojo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152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Phase bubbles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12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No backpacks or toys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69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Come to school in PE kit – spare white soled trainers for PE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785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Phase bubbles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D9990-4C90-4171-AC09-9E0F619093F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86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E08C-3B64-42C2-944A-9B2BA30EDD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2A4D2D-72B1-47A4-A033-4FC04A62E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F1378-D901-44FA-8472-5D7E46B5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054B1-9D80-4D22-B665-9E6574348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9635E-693B-43E8-BAC6-7FA4B471D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165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2D73-DEE0-44ED-85F4-9ECD5DB08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0C1DC-2813-4283-AE67-AD015F410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96497-48F7-4AD8-8A28-082EB846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B029D-85BB-4719-A7BC-26E219428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EE8BB-B9B2-47C7-8171-6F87DDBC1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73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B5100-A6F2-4D7A-B653-D901FEB41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B32CD-37D5-44C6-9853-DAD9F2361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DCB23-98C0-4CEE-A4CC-776714A55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20B64-76B0-4074-945D-0AAAA82D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E79BE-A2A0-4A41-B81A-6B917BF23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13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E8D9-113A-43B6-A435-BD390174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C55EA-9729-490A-A164-BD35465A9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CA612-64DE-4F66-8355-1EF5A45990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D1C488-5640-43D3-9C7E-05F9B0A1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89555-CA3F-4450-AE91-7276777B4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1538B-6593-410C-A997-5EB6C6C2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6452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0F6A9-6EA0-4E7B-811F-EECD860C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6B428-1A7C-4FD3-9C00-34684E4E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375BC6-99BF-44BA-A71E-6AC10BF79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FC318-C509-4F4D-B6CD-5B996E804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32B1A-6775-40DD-9684-121F74379C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97DD89-D96C-44BE-8121-224AD4BCF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AD095B-08DE-4920-AAEE-FB8596C8C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0D0F53-5BAC-4146-BEC8-9AFFBA69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513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3F73E-6697-466C-8581-CBEB8A143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3FEA8F-ABFF-478E-8BBB-595F3FE6A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DF038-62F8-4D1A-A146-5043BC35B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B8DC9-9CD8-46C1-8FB2-0A42B47E4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452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D1A37F-A9E9-45C9-9F89-099A1421E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A1571F-C114-4645-85E8-02D99DD4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9E692-12E5-44ED-8AE8-C968B6E0A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61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935C5-DAF8-436B-AB45-CAAF7971F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9248B-D71E-4344-9784-33B0F6015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AED3C-F5C1-4671-847B-FD1161A077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69D13-267E-4F14-8BE3-0CCC2DC34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921882-6782-49E1-AC03-2C9ECB493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24A2C-337B-41B4-AC6B-9C9E05413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93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1302E-621A-478B-86FD-19729B322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75FD60-91F0-4EC0-B47E-7AA7E42CE7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CFC96-FA46-4C84-9426-C2F96743C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6CE76E-9851-4283-8681-4C8C73F56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2F827E-1FC8-4487-80BE-DDE222E0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B2ED5E-4AA6-42B8-B07C-663D1BA6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72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EC48-E7E1-4E6F-A1C4-3D567225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F39343-A7C0-4DCE-B504-29E9EBD64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764E5-82DB-4368-A03B-F4FF33674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B75AC-72E2-4D73-8D6D-95D7B04D9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4551F-0801-4049-A60A-E8593D209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2571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9D6425-3DC7-4524-BF28-3F3AC061C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45E09-6018-4A4E-9EC4-64CA4A34D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10725-9C3D-40E3-A1F8-0A09C826E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BC26-D6F0-4B0A-8EEF-79F18B9A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5B599-D8AA-4354-B639-DB060F5C8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767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66FCC-E348-4BC4-94CB-0EB467148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683DB2-3417-4362-8C29-E9A8E8272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6CF14-633E-415E-9706-D6D4E0B983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9FB0C-A079-4A0D-96B6-EA7D87CFDF53}" type="datetimeFigureOut">
              <a:rPr lang="en-GB" smtClean="0"/>
              <a:t>16/07/2021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E7350-B3DD-4AA0-8391-E14FFCFD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B516A-76D5-4028-BCA1-682464AF30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B6245-3AFE-4506-89BF-CB2748BE30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135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370">
        <p15:prstTrans prst="peelOff"/>
      </p:transition>
    </mc:Choice>
    <mc:Fallback xmlns="">
      <p:transition spd="slow" advTm="637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18" Type="http://schemas.microsoft.com/office/2007/relationships/hdphoto" Target="../media/hdphoto6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12" Type="http://schemas.openxmlformats.org/officeDocument/2006/relationships/image" Target="../media/image8.png"/><Relationship Id="rId17" Type="http://schemas.openxmlformats.org/officeDocument/2006/relationships/image" Target="../media/image11.png"/><Relationship Id="rId2" Type="http://schemas.openxmlformats.org/officeDocument/2006/relationships/audio" Target="../media/media2.m4a"/><Relationship Id="rId16" Type="http://schemas.microsoft.com/office/2007/relationships/hdphoto" Target="../media/hdphoto5.wdp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7.png"/><Relationship Id="rId19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hdphoto" Target="../media/hdphoto2.wdp"/><Relationship Id="rId14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4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6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20.jpeg"/><Relationship Id="rId4" Type="http://schemas.openxmlformats.org/officeDocument/2006/relationships/image" Target="../media/image4.png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1.png"/><Relationship Id="rId11" Type="http://schemas.microsoft.com/office/2007/relationships/hdphoto" Target="../media/hdphoto8.wdp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7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8.png"/><Relationship Id="rId12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11" Type="http://schemas.openxmlformats.org/officeDocument/2006/relationships/image" Target="../media/image32.jpeg"/><Relationship Id="rId5" Type="http://schemas.openxmlformats.org/officeDocument/2006/relationships/image" Target="../media/image4.png"/><Relationship Id="rId10" Type="http://schemas.openxmlformats.org/officeDocument/2006/relationships/image" Target="../media/image3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1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5.png"/><Relationship Id="rId5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8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9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0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2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11" Type="http://schemas.openxmlformats.org/officeDocument/2006/relationships/image" Target="../media/image3.png"/><Relationship Id="rId5" Type="http://schemas.openxmlformats.org/officeDocument/2006/relationships/image" Target="../media/image4.png"/><Relationship Id="rId10" Type="http://schemas.openxmlformats.org/officeDocument/2006/relationships/image" Target="../media/image45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ED08-0E4C-4DFB-82D2-D123C3F2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70" y="1907947"/>
            <a:ext cx="4141760" cy="39565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A493A-43CF-4370-B4F7-3C08F43DEFE8}"/>
              </a:ext>
            </a:extLst>
          </p:cNvPr>
          <p:cNvSpPr txBox="1"/>
          <p:nvPr/>
        </p:nvSpPr>
        <p:spPr>
          <a:xfrm>
            <a:off x="6796926" y="948690"/>
            <a:ext cx="501986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Lower Key Stage 2</a:t>
            </a:r>
          </a:p>
          <a:p>
            <a:pPr algn="ctr"/>
            <a:r>
              <a:rPr lang="en-GB" sz="54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Y3 &amp; 4</a:t>
            </a:r>
          </a:p>
          <a:p>
            <a:pPr algn="ctr"/>
            <a:r>
              <a:rPr lang="en-GB" sz="5400" b="1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September 2021</a:t>
            </a:r>
            <a:endParaRPr lang="en-GB" sz="5400" b="1">
              <a:latin typeface="Century Gothic" panose="020B0502020202020204" pitchFamily="34" charset="0"/>
            </a:endParaRPr>
          </a:p>
          <a:p>
            <a:pPr algn="ctr"/>
            <a:r>
              <a:rPr lang="en-GB" sz="5400" b="1">
                <a:latin typeface="Century Gothic" panose="020B0502020202020204" pitchFamily="34" charset="0"/>
              </a:rPr>
              <a:t>September 2020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86DF312-E298-4D54-8A5D-E6EF209C98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081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481">
        <p15:prstTrans prst="peelOff"/>
      </p:transition>
    </mc:Choice>
    <mc:Fallback xmlns="">
      <p:transition spd="slow" advTm="104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2218" y="648560"/>
            <a:ext cx="6105194" cy="1021125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  <a:t>Meet The Staff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8989D9D7-BB62-49FE-A48D-658027FB7F1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394" b="64242" l="24697" r="36465">
                        <a14:foregroundMark x1="29747" y1="64121" x2="29747" y2="64121"/>
                        <a14:foregroundMark x1="33636" y1="64242" x2="33636" y2="642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8" t="50000" r="62051" b="35385"/>
          <a:stretch/>
        </p:blipFill>
        <p:spPr>
          <a:xfrm>
            <a:off x="-6213" y="-66050"/>
            <a:ext cx="2266435" cy="2816569"/>
          </a:xfrm>
          <a:prstGeom prst="rect">
            <a:avLst/>
          </a:prstGeom>
        </p:spPr>
      </p:pic>
      <p:pic>
        <p:nvPicPr>
          <p:cNvPr id="14" name="Picture 13" descr="A person posing for a picture&#10;&#10;Description automatically generated">
            <a:extLst>
              <a:ext uri="{FF2B5EF4-FFF2-40B4-BE49-F238E27FC236}">
                <a16:creationId xmlns:a16="http://schemas.microsoft.com/office/drawing/2014/main" id="{BA1F61C5-D92D-44C2-8C36-2D52F453DFB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76" b="96446" l="9994" r="89976">
                        <a14:foregroundMark x1="45033" y1="96042" x2="45033" y2="96042"/>
                        <a14:foregroundMark x1="60115" y1="96446" x2="60115" y2="96446"/>
                        <a14:foregroundMark x1="44034" y1="95477" x2="44034" y2="95477"/>
                        <a14:foregroundMark x1="69958" y1="68821" x2="69958" y2="68821"/>
                        <a14:foregroundMark x1="34161" y1="60501" x2="34161" y2="60501"/>
                        <a14:foregroundMark x1="35039" y1="59168" x2="35039" y2="59168"/>
                        <a14:foregroundMark x1="70018" y1="63328" x2="70018" y2="63328"/>
                        <a14:foregroundMark x1="70079" y1="63247" x2="70079" y2="63247"/>
                        <a14:foregroundMark x1="70018" y1="63207" x2="70018" y2="63207"/>
                        <a14:foregroundMark x1="70018" y1="63207" x2="70018" y2="63207"/>
                        <a14:foregroundMark x1="70018" y1="63207" x2="70018" y2="63207"/>
                        <a14:foregroundMark x1="70200" y1="63247" x2="69776" y2="62924"/>
                        <a14:foregroundMark x1="69836" y1="61874" x2="69836" y2="61874"/>
                        <a14:foregroundMark x1="69776" y1="61268" x2="69776" y2="61268"/>
                        <a14:foregroundMark x1="70382" y1="64459" x2="70382" y2="64459"/>
                        <a14:foregroundMark x1="70715" y1="67649" x2="70715" y2="67649"/>
                        <a14:foregroundMark x1="70079" y1="61511" x2="70079" y2="61511"/>
                        <a14:foregroundMark x1="70382" y1="63732" x2="70382" y2="63732"/>
                        <a14:foregroundMark x1="70775" y1="65630" x2="70775" y2="65630"/>
                        <a14:foregroundMark x1="71018" y1="66519" x2="71018" y2="66519"/>
                        <a14:foregroundMark x1="71532" y1="70477" x2="71532" y2="70477"/>
                        <a14:foregroundMark x1="70715" y1="64459" x2="70715" y2="64459"/>
                        <a14:foregroundMark x1="70775" y1="64943" x2="70775" y2="64943"/>
                        <a14:foregroundMark x1="70957" y1="65953" x2="70957" y2="65953"/>
                        <a14:foregroundMark x1="71442" y1="69588" x2="71442" y2="69588"/>
                        <a14:foregroundMark x1="70382" y1="63005" x2="70382" y2="63005"/>
                        <a14:foregroundMark x1="34918" y1="72981" x2="34918" y2="72981"/>
                        <a14:foregroundMark x1="35070" y1="72698" x2="34706" y2="72658"/>
                        <a14:foregroundMark x1="34615" y1="72011" x2="34615" y2="72011"/>
                        <a14:foregroundMark x1="34343" y1="71325" x2="34343" y2="71325"/>
                        <a14:foregroundMark x1="34313" y1="70961" x2="34313" y2="70961"/>
                        <a14:foregroundMark x1="34313" y1="69507" x2="34313" y2="69507"/>
                        <a14:foregroundMark x1="34525" y1="68417" x2="34525" y2="68417"/>
                        <a14:foregroundMark x1="34464" y1="67447" x2="34464" y2="67447"/>
                        <a14:foregroundMark x1="34888" y1="64984" x2="34888" y2="64984"/>
                        <a14:foregroundMark x1="34918" y1="63247" x2="34918" y2="63247"/>
                        <a14:foregroundMark x1="34676" y1="65953" x2="34676" y2="65953"/>
                        <a14:foregroundMark x1="34676" y1="65428" x2="34676" y2="65428"/>
                        <a14:foregroundMark x1="34706" y1="64943" x2="34706" y2="64943"/>
                        <a14:foregroundMark x1="34676" y1="64459" x2="34676" y2="64459"/>
                        <a14:foregroundMark x1="34676" y1="64095" x2="34676" y2="64095"/>
                        <a14:backgroundMark x1="74016" y1="90630" x2="74016" y2="90630"/>
                        <a14:backgroundMark x1="29376" y1="98748" x2="29376" y2="98748"/>
                        <a14:backgroundMark x1="35039" y1="96042" x2="35039" y2="96042"/>
                        <a14:backgroundMark x1="34161" y1="61066" x2="34161" y2="61066"/>
                        <a14:backgroundMark x1="35191" y1="59168" x2="35191" y2="59168"/>
                        <a14:backgroundMark x1="34161" y1="60501" x2="34161" y2="60501"/>
                        <a14:backgroundMark x1="35039" y1="59168" x2="35039" y2="59168"/>
                        <a14:backgroundMark x1="33889" y1="63772" x2="33889" y2="63772"/>
                        <a14:backgroundMark x1="71987" y1="70234" x2="71987" y2="70234"/>
                        <a14:backgroundMark x1="71532" y1="65872" x2="71532" y2="65872"/>
                        <a14:backgroundMark x1="71987" y1="68457" x2="71987" y2="68457"/>
                        <a14:backgroundMark x1="71835" y1="70840" x2="71835" y2="70840"/>
                        <a14:backgroundMark x1="72290" y1="68861" x2="72290" y2="68861"/>
                        <a14:backgroundMark x1="71532" y1="65267" x2="71532" y2="65267"/>
                        <a14:backgroundMark x1="71260" y1="64459" x2="71260" y2="64459"/>
                        <a14:backgroundMark x1="70806" y1="61309" x2="70806" y2="61309"/>
                        <a14:backgroundMark x1="70957" y1="63691" x2="70957" y2="63691"/>
                        <a14:backgroundMark x1="71532" y1="62682" x2="71532" y2="62682"/>
                        <a14:backgroundMark x1="71260" y1="63086" x2="71260" y2="63086"/>
                        <a14:backgroundMark x1="71260" y1="63288" x2="71260" y2="63288"/>
                        <a14:backgroundMark x1="71108" y1="62884" x2="71108" y2="62884"/>
                        <a14:backgroundMark x1="70715" y1="62763" x2="70715" y2="62763"/>
                        <a14:backgroundMark x1="71670" y1="70477" x2="71896" y2="72173"/>
                        <a14:backgroundMark x1="71293" y1="67649" x2="71670" y2="70477"/>
                        <a14:backgroundMark x1="71024" y1="65630" x2="71293" y2="67649"/>
                        <a14:backgroundMark x1="70674" y1="63005" x2="70868" y2="64459"/>
                        <a14:backgroundMark x1="70475" y1="61511" x2="70674" y2="63005"/>
                        <a14:backgroundMark x1="70200" y1="59451" x2="70475" y2="61511"/>
                        <a14:backgroundMark x1="72168" y1="67084" x2="72168" y2="69992"/>
                        <a14:backgroundMark x1="34066" y1="72011" x2="34040" y2="73344"/>
                        <a14:backgroundMark x1="34086" y1="70961" x2="34066" y2="72011"/>
                        <a14:backgroundMark x1="34114" y1="69507" x2="34086" y2="70961"/>
                        <a14:backgroundMark x1="34135" y1="68417" x2="34114" y2="69507"/>
                        <a14:backgroundMark x1="34183" y1="65953" x2="34135" y2="68417"/>
                        <a14:backgroundMark x1="34202" y1="64943" x2="34183" y2="65953"/>
                        <a14:backgroundMark x1="34252" y1="62359" x2="34202" y2="649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679" t="22047" r="27789" b="10637"/>
          <a:stretch/>
        </p:blipFill>
        <p:spPr>
          <a:xfrm flipH="1">
            <a:off x="2416387" y="734027"/>
            <a:ext cx="1987870" cy="2538750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A8EB311A-1A53-4775-942C-4ADE7659B5FE}"/>
              </a:ext>
            </a:extLst>
          </p:cNvPr>
          <p:cNvSpPr txBox="1">
            <a:spLocks/>
          </p:cNvSpPr>
          <p:nvPr/>
        </p:nvSpPr>
        <p:spPr>
          <a:xfrm>
            <a:off x="151894" y="2927929"/>
            <a:ext cx="2061686" cy="117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Miss Anderson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Y3A Class Teacher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04AE816C-DAFD-4148-8531-8312EC2D06BA}"/>
              </a:ext>
            </a:extLst>
          </p:cNvPr>
          <p:cNvSpPr txBox="1">
            <a:spLocks/>
          </p:cNvSpPr>
          <p:nvPr/>
        </p:nvSpPr>
        <p:spPr>
          <a:xfrm>
            <a:off x="2257634" y="3585224"/>
            <a:ext cx="2061686" cy="117242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Miss Mackle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Y4CM Class Teacher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E4BB5CED-E262-4653-BC46-EAC1599AB46E}"/>
              </a:ext>
            </a:extLst>
          </p:cNvPr>
          <p:cNvSpPr txBox="1">
            <a:spLocks/>
          </p:cNvSpPr>
          <p:nvPr/>
        </p:nvSpPr>
        <p:spPr>
          <a:xfrm>
            <a:off x="4282208" y="5264403"/>
            <a:ext cx="2061686" cy="117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Simmons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PPA Teacher (3A &amp; 4LM)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7E720EE2-7E88-4271-B94A-319D3CEC3AA5}"/>
              </a:ext>
            </a:extLst>
          </p:cNvPr>
          <p:cNvSpPr txBox="1">
            <a:spLocks/>
          </p:cNvSpPr>
          <p:nvPr/>
        </p:nvSpPr>
        <p:spPr>
          <a:xfrm>
            <a:off x="1869606" y="5359830"/>
            <a:ext cx="2061686" cy="117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 Moore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Y4LM Class Teacher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A90F07E-14F4-43C5-827C-9ED8DCFF96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797" b="98162" l="9988" r="98928">
                        <a14:foregroundMark x1="88297" y1="84763" x2="88297" y2="84763"/>
                        <a14:foregroundMark x1="92953" y1="45343" x2="92953" y2="45343"/>
                        <a14:foregroundMark x1="86366" y1="42525" x2="86366" y2="42525"/>
                        <a14:foregroundMark x1="91023" y1="73448" x2="91023" y2="73448"/>
                        <a14:foregroundMark x1="58150" y1="29902" x2="58150" y2="29902"/>
                        <a14:foregroundMark x1="63756" y1="27328" x2="63756" y2="27328"/>
                        <a14:foregroundMark x1="39216" y1="34559" x2="39216" y2="34559"/>
                        <a14:foregroundMark x1="50613" y1="28350" x2="50613" y2="28350"/>
                        <a14:foregroundMark x1="68015" y1="23979" x2="68015" y2="23979"/>
                        <a14:foregroundMark x1="59130" y1="26021" x2="59130" y2="26021"/>
                        <a14:foregroundMark x1="74020" y1="10049" x2="74020" y2="10049"/>
                        <a14:foregroundMark x1="98928" y1="1838" x2="98928" y2="1838"/>
                        <a14:foregroundMark x1="73438" y1="19077" x2="73438" y2="19077"/>
                        <a14:foregroundMark x1="72457" y1="10580" x2="72457" y2="10580"/>
                        <a14:foregroundMark x1="86183" y1="46895" x2="86183" y2="46895"/>
                        <a14:foregroundMark x1="92555" y1="13685" x2="92555" y2="13685"/>
                        <a14:foregroundMark x1="82138" y1="16748" x2="82138" y2="16748"/>
                        <a14:foregroundMark x1="80576" y1="15727" x2="80576" y2="15727"/>
                        <a14:foregroundMark x1="73621" y1="14951" x2="73621" y2="14951"/>
                        <a14:foregroundMark x1="70925" y1="17034" x2="70925" y2="17034"/>
                        <a14:foregroundMark x1="72672" y1="12132" x2="72672" y2="12132"/>
                        <a14:foregroundMark x1="54504" y1="27328" x2="54504" y2="27328"/>
                        <a14:foregroundMark x1="57384" y1="26307" x2="57384" y2="26307"/>
                        <a14:foregroundMark x1="36703" y1="33007" x2="36703" y2="33007"/>
                        <a14:foregroundMark x1="75184" y1="3636" x2="75184" y2="3636"/>
                        <a14:foregroundMark x1="80760" y1="14175" x2="80760" y2="14175"/>
                        <a14:foregroundMark x1="67249" y1="14175" x2="67249" y2="14175"/>
                        <a14:foregroundMark x1="74602" y1="4657" x2="74602" y2="4657"/>
                        <a14:foregroundMark x1="79810" y1="17279" x2="79810" y2="17279"/>
                        <a14:foregroundMark x1="82721" y1="8252" x2="82721" y2="8252"/>
                        <a14:foregroundMark x1="84436" y1="26307" x2="84436" y2="26307"/>
                        <a14:foregroundMark x1="84651" y1="46405" x2="84651" y2="46405"/>
                        <a14:foregroundMark x1="83487" y1="56699" x2="83487" y2="56699"/>
                        <a14:foregroundMark x1="83088" y1="57230" x2="83088" y2="57230"/>
                        <a14:foregroundMark x1="83670" y1="45098" x2="83670" y2="45098"/>
                        <a14:foregroundMark x1="92188" y1="52819" x2="92188" y2="52819"/>
                        <a14:foregroundMark x1="96232" y1="55923" x2="96232" y2="55923"/>
                        <a14:foregroundMark x1="79626" y1="85539" x2="86765" y2="12908"/>
                        <a14:foregroundMark x1="73039" y1="90196" x2="95466" y2="98162"/>
                        <a14:foregroundMark x1="95466" y1="98162" x2="95466" y2="98162"/>
                        <a14:foregroundMark x1="77114" y1="88399" x2="77114" y2="88399"/>
                        <a14:foregroundMark x1="86183" y1="89420" x2="86183" y2="89420"/>
                        <a14:foregroundMark x1="92739" y1="89665" x2="92739" y2="89665"/>
                        <a14:foregroundMark x1="95650" y1="71895" x2="95650" y2="71895"/>
                        <a14:foregroundMark x1="95251" y1="58742" x2="95251" y2="58742"/>
                        <a14:foregroundMark x1="96415" y1="39951" x2="96415" y2="39951"/>
                        <a14:foregroundMark x1="96415" y1="27574" x2="96415" y2="27574"/>
                        <a14:foregroundMark x1="96814" y1="15727" x2="96814" y2="15727"/>
                        <a14:foregroundMark x1="96814" y1="10825" x2="96814" y2="10825"/>
                        <a14:foregroundMark x1="91023" y1="8783" x2="91023" y2="8783"/>
                        <a14:foregroundMark x1="86366" y1="9559" x2="86366" y2="9559"/>
                        <a14:foregroundMark x1="81740" y1="11356" x2="81740" y2="11356"/>
                        <a14:foregroundMark x1="78646" y1="13930" x2="78646" y2="13930"/>
                        <a14:foregroundMark x1="78462" y1="16748" x2="78462" y2="16748"/>
                        <a14:foregroundMark x1="85202" y1="56699" x2="85202" y2="56699"/>
                        <a14:foregroundMark x1="89093" y1="56699" x2="90227" y2="56699"/>
                        <a14:foregroundMark x1="94485" y1="56168" x2="94485" y2="56168"/>
                        <a14:foregroundMark x1="94485" y1="43546" x2="94485" y2="43546"/>
                        <a14:foregroundMark x1="94485" y1="34273" x2="94485" y2="34273"/>
                        <a14:foregroundMark x1="95067" y1="25286" x2="95067" y2="25286"/>
                        <a14:foregroundMark x1="95067" y1="19322" x2="95067" y2="18587"/>
                        <a14:foregroundMark x1="95067" y1="6454" x2="95067" y2="6454"/>
                        <a14:foregroundMark x1="94700" y1="5188" x2="90227" y2="5188"/>
                        <a14:foregroundMark x1="84252" y1="6985" x2="83487" y2="6985"/>
                        <a14:foregroundMark x1="78248" y1="8538" x2="78248" y2="8538"/>
                        <a14:foregroundMark x1="47335" y1="29657" x2="47335" y2="29657"/>
                        <a14:foregroundMark x1="38848" y1="32475" x2="38848" y2="32475"/>
                        <a14:foregroundMark x1="34191" y1="34804" x2="34191" y2="34804"/>
                        <a14:foregroundMark x1="70343" y1="30923" x2="70343" y2="30923"/>
                        <a14:foregroundMark x1="31893" y1="36356" x2="31893" y2="36356"/>
                        <a14:foregroundMark x1="39032" y1="32475" x2="39032" y2="32475"/>
                        <a14:foregroundMark x1="68597" y1="28350" x2="68597" y2="28350"/>
                        <a14:foregroundMark x1="68597" y1="29371" x2="68597" y2="29371"/>
                        <a14:foregroundMark x1="68995" y1="32475" x2="68995" y2="32475"/>
                        <a14:foregroundMark x1="65135" y1="33497" x2="65135" y2="33497"/>
                        <a14:foregroundMark x1="63971" y1="32721" x2="63971" y2="31699"/>
                        <a14:foregroundMark x1="63174" y1="27574" x2="62990" y2="26552"/>
                        <a14:foregroundMark x1="59896" y1="26797" x2="59896" y2="26797"/>
                        <a14:foregroundMark x1="57966" y1="27859" x2="57966" y2="27859"/>
                        <a14:foregroundMark x1="54871" y1="30433" x2="53922" y2="30433"/>
                        <a14:foregroundMark x1="51593" y1="30433" x2="50429" y2="30433"/>
                        <a14:foregroundMark x1="47733" y1="31209" x2="47151" y2="31944"/>
                        <a14:foregroundMark x1="45037" y1="33007" x2="45037" y2="33007"/>
                        <a14:foregroundMark x1="43873" y1="33007" x2="43873" y2="33007"/>
                        <a14:foregroundMark x1="41942" y1="35049" x2="41942" y2="35049"/>
                        <a14:foregroundMark x1="41544" y1="35049" x2="41544" y2="35049"/>
                        <a14:foregroundMark x1="67831" y1="26021" x2="66667" y2="26307"/>
                        <a14:foregroundMark x1="42708" y1="33497" x2="42708" y2="33497"/>
                        <a14:foregroundMark x1="44056" y1="32721" x2="44056" y2="32721"/>
                        <a14:foregroundMark x1="48897" y1="30923" x2="48897" y2="30923"/>
                        <a14:foregroundMark x1="52574" y1="29126" x2="52574" y2="29126"/>
                        <a14:foregroundMark x1="56801" y1="27574" x2="57384" y2="27574"/>
                        <a14:foregroundMark x1="62408" y1="24510" x2="62990" y2="24510"/>
                        <a14:foregroundMark x1="67647" y1="23203" x2="67647" y2="23203"/>
                        <a14:foregroundMark x1="40380" y1="31454" x2="40380" y2="31454"/>
                        <a14:foregroundMark x1="46569" y1="29371" x2="46569" y2="29371"/>
                        <a14:foregroundMark x1="40594" y1="31944" x2="40594" y2="31944"/>
                        <a14:foregroundMark x1="47151" y1="28595" x2="47151" y2="28595"/>
                        <a14:foregroundMark x1="44240" y1="29126" x2="44240" y2="29126"/>
                        <a14:foregroundMark x1="40594" y1="30147" x2="40594" y2="30147"/>
                        <a14:foregroundMark x1="40594" y1="30147" x2="40594" y2="30147"/>
                        <a14:foregroundMark x1="46967" y1="29902" x2="46967" y2="29902"/>
                        <a14:foregroundMark x1="39798" y1="32230" x2="46569" y2="30678"/>
                        <a14:foregroundMark x1="39216" y1="31699" x2="49081" y2="29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31681" y="2669011"/>
            <a:ext cx="2682170" cy="2011627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B8D04515-F452-44C9-937C-DFC250C8698E}"/>
              </a:ext>
            </a:extLst>
          </p:cNvPr>
          <p:cNvSpPr txBox="1">
            <a:spLocks/>
          </p:cNvSpPr>
          <p:nvPr/>
        </p:nvSpPr>
        <p:spPr>
          <a:xfrm>
            <a:off x="8435254" y="5424538"/>
            <a:ext cx="2061686" cy="117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Reid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Teaching Assistant</a:t>
            </a:r>
          </a:p>
        </p:txBody>
      </p:sp>
      <p:pic>
        <p:nvPicPr>
          <p:cNvPr id="20" name="Picture 19" descr="A screenshot of a cell phone&#10;&#10;Description automatically generated">
            <a:extLst>
              <a:ext uri="{FF2B5EF4-FFF2-40B4-BE49-F238E27FC236}">
                <a16:creationId xmlns:a16="http://schemas.microsoft.com/office/drawing/2014/main" id="{25A3F3B0-B672-4AC6-8D5F-4989FE95084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354" b="47434" l="5657" r="16263">
                        <a14:foregroundMark x1="10253" y1="47111" x2="10253" y2="47111"/>
                        <a14:foregroundMark x1="15556" y1="47434" x2="15556" y2="474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5" t="34021" r="83014" b="52501"/>
          <a:stretch/>
        </p:blipFill>
        <p:spPr>
          <a:xfrm>
            <a:off x="8329145" y="2867372"/>
            <a:ext cx="1993249" cy="2536214"/>
          </a:xfrm>
          <a:prstGeom prst="rect">
            <a:avLst/>
          </a:prstGeom>
        </p:spPr>
      </p:pic>
      <p:sp>
        <p:nvSpPr>
          <p:cNvPr id="21" name="Subtitle 2">
            <a:extLst>
              <a:ext uri="{FF2B5EF4-FFF2-40B4-BE49-F238E27FC236}">
                <a16:creationId xmlns:a16="http://schemas.microsoft.com/office/drawing/2014/main" id="{9369DDD5-7FAE-46DD-B5F8-84F21DAF2061}"/>
              </a:ext>
            </a:extLst>
          </p:cNvPr>
          <p:cNvSpPr txBox="1">
            <a:spLocks/>
          </p:cNvSpPr>
          <p:nvPr/>
        </p:nvSpPr>
        <p:spPr>
          <a:xfrm>
            <a:off x="6406346" y="4252115"/>
            <a:ext cx="2061686" cy="117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Johnson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PPA Teacher (4CM)</a:t>
            </a:r>
          </a:p>
        </p:txBody>
      </p:sp>
      <p:pic>
        <p:nvPicPr>
          <p:cNvPr id="23" name="Picture 2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C815806-B7B8-42C9-8463-877F232A960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76" b="98344" l="9994" r="89976">
                        <a14:foregroundMark x1="45821" y1="92528" x2="45821" y2="92528"/>
                        <a14:foregroundMark x1="33404" y1="96244" x2="33404" y2="96244"/>
                        <a14:foregroundMark x1="67747" y1="98344" x2="67747" y2="98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73" t="31519" r="25521" b="7830"/>
          <a:stretch/>
        </p:blipFill>
        <p:spPr>
          <a:xfrm>
            <a:off x="6320363" y="1792328"/>
            <a:ext cx="2175435" cy="2198750"/>
          </a:xfrm>
          <a:prstGeom prst="rect">
            <a:avLst/>
          </a:prstGeom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117C5109-C88A-4B64-88FA-710A8F1F1335}"/>
              </a:ext>
            </a:extLst>
          </p:cNvPr>
          <p:cNvSpPr txBox="1">
            <a:spLocks/>
          </p:cNvSpPr>
          <p:nvPr/>
        </p:nvSpPr>
        <p:spPr>
          <a:xfrm>
            <a:off x="9982521" y="3698124"/>
            <a:ext cx="2061686" cy="1172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Mrs Collinson</a:t>
            </a:r>
          </a:p>
          <a:p>
            <a:r>
              <a:rPr lang="en-GB" sz="2000" b="1">
                <a:solidFill>
                  <a:schemeClr val="bg1"/>
                </a:solidFill>
                <a:latin typeface="Century Gothic" panose="020B0502020202020204" pitchFamily="34" charset="0"/>
              </a:rPr>
              <a:t>Teaching Assistant</a:t>
            </a:r>
          </a:p>
        </p:txBody>
      </p:sp>
      <p:pic>
        <p:nvPicPr>
          <p:cNvPr id="4" name="Picture 3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B38923EA-7115-4A86-8088-0BE4BFC01880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640" b="99071" l="16323" r="83021">
                        <a14:foregroundMark x1="43433" y1="48780" x2="43433" y2="48780"/>
                        <a14:foregroundMark x1="60788" y1="50407" x2="60788" y2="50407"/>
                        <a14:foregroundMark x1="30206" y1="88269" x2="30206" y2="88269"/>
                        <a14:foregroundMark x1="74296" y1="87108" x2="74296" y2="87108"/>
                        <a14:foregroundMark x1="54315" y1="88269" x2="54315" y2="88269"/>
                        <a14:foregroundMark x1="53659" y1="89895" x2="53659" y2="89895"/>
                        <a14:foregroundMark x1="53377" y1="95122" x2="53377" y2="95122"/>
                        <a14:foregroundMark x1="42402" y1="94657" x2="42402" y2="94657"/>
                        <a14:foregroundMark x1="34334" y1="91057" x2="34334" y2="91057"/>
                        <a14:foregroundMark x1="33771" y1="85134" x2="33771" y2="85134"/>
                        <a14:foregroundMark x1="34334" y1="82346" x2="34334" y2="82346"/>
                        <a14:foregroundMark x1="35647" y1="82346" x2="35647" y2="82346"/>
                        <a14:foregroundMark x1="36961" y1="81882" x2="36961" y2="81882"/>
                        <a14:foregroundMark x1="36961" y1="81882" x2="36961" y2="81882"/>
                        <a14:foregroundMark x1="36961" y1="81882" x2="36961" y2="81882"/>
                        <a14:foregroundMark x1="37242" y1="81882" x2="37242" y2="81882"/>
                        <a14:foregroundMark x1="37242" y1="81882" x2="37242" y2="81882"/>
                        <a14:foregroundMark x1="37242" y1="81882" x2="37242" y2="81882"/>
                        <a14:foregroundMark x1="37242" y1="81533" x2="36304" y2="80372"/>
                        <a14:foregroundMark x1="33771" y1="78281" x2="33771" y2="78281"/>
                        <a14:foregroundMark x1="32739" y1="77933" x2="22795" y2="86295"/>
                        <a14:foregroundMark x1="25328" y1="86643" x2="31426" y2="93031"/>
                        <a14:foregroundMark x1="33771" y1="89895" x2="42402" y2="95819"/>
                        <a14:foregroundMark x1="68856" y1="72706" x2="84897" y2="84669"/>
                        <a14:foregroundMark x1="84897" y1="84669" x2="66417" y2="98606"/>
                        <a14:foregroundMark x1="66417" y1="98606" x2="67824" y2="75726"/>
                        <a14:foregroundMark x1="67824" y1="75726" x2="68199" y2="74797"/>
                        <a14:foregroundMark x1="77205" y1="84321" x2="77205" y2="84321"/>
                        <a14:foregroundMark x1="33771" y1="71893" x2="16323" y2="82927"/>
                        <a14:foregroundMark x1="16323" y1="82927" x2="21201" y2="99071"/>
                        <a14:foregroundMark x1="18574" y1="88269" x2="18574" y2="88269"/>
                        <a14:foregroundMark x1="80394" y1="81533" x2="81707" y2="82695"/>
                        <a14:foregroundMark x1="83021" y1="85947" x2="83021" y2="85947"/>
                        <a14:foregroundMark x1="64634" y1="14518" x2="64634" y2="14518"/>
                        <a14:foregroundMark x1="65572" y1="15331" x2="65572" y2="15679"/>
                        <a14:foregroundMark x1="65572" y1="15679" x2="65572" y2="15679"/>
                        <a14:foregroundMark x1="65291" y1="16144" x2="65291" y2="16144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38" r="14287"/>
          <a:stretch/>
        </p:blipFill>
        <p:spPr>
          <a:xfrm>
            <a:off x="267195" y="4166402"/>
            <a:ext cx="1923653" cy="2226759"/>
          </a:xfrm>
          <a:prstGeom prst="rect">
            <a:avLst/>
          </a:prstGeom>
        </p:spPr>
      </p:pic>
      <p:pic>
        <p:nvPicPr>
          <p:cNvPr id="9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D0D0CA2B-51EE-4AC8-9DEA-ADAAB93784A2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859" b="64970" l="9908" r="98283">
                        <a14:foregroundMark x1="31572" y1="33374" x2="31572" y2="33374"/>
                        <a14:foregroundMark x1="30647" y1="33939" x2="30647" y2="33939"/>
                        <a14:foregroundMark x1="31572" y1="33939" x2="31572" y2="33939"/>
                        <a14:foregroundMark x1="66314" y1="35879" x2="66314" y2="35879"/>
                        <a14:foregroundMark x1="66314" y1="37010" x2="66314" y2="37010"/>
                        <a14:foregroundMark x1="62748" y1="36162" x2="68164" y2="36162"/>
                        <a14:foregroundMark x1="65390" y1="16040" x2="65390" y2="16040"/>
                        <a14:foregroundMark x1="97490" y1="9333" x2="44914" y2="10667"/>
                        <a14:foregroundMark x1="44914" y1="10667" x2="15324" y2="22747"/>
                        <a14:foregroundMark x1="15324" y1="22747" x2="1321" y2="57212"/>
                        <a14:foregroundMark x1="1321" y1="57212" x2="50594" y2="62182"/>
                        <a14:foregroundMark x1="50594" y1="62182" x2="95641" y2="53212"/>
                        <a14:foregroundMark x1="95641" y1="53212" x2="97490" y2="9859"/>
                        <a14:foregroundMark x1="79128" y1="15475" x2="79128" y2="15475"/>
                        <a14:foregroundMark x1="72787" y1="18263" x2="72787" y2="18263"/>
                        <a14:foregroundMark x1="95641" y1="11838" x2="39498" y2="13737"/>
                        <a14:foregroundMark x1="39498" y1="13737" x2="66579" y2="27273"/>
                        <a14:foregroundMark x1="66579" y1="27273" x2="91413" y2="13293"/>
                        <a14:foregroundMark x1="91413" y1="13293" x2="98283" y2="15758"/>
                        <a14:foregroundMark x1="66314" y1="19394" x2="66314" y2="19394"/>
                        <a14:foregroundMark x1="84676" y1="48485" x2="29855" y2="58545"/>
                        <a14:foregroundMark x1="29855" y1="58545" x2="79921" y2="64970"/>
                        <a14:foregroundMark x1="79921" y1="64970" x2="25231" y2="59919"/>
                        <a14:foregroundMark x1="75561" y1="61333" x2="75561" y2="61333"/>
                        <a14:foregroundMark x1="14267" y1="50707" x2="51123" y2="63192"/>
                        <a14:foregroundMark x1="51123" y1="63192" x2="12417" y2="61333"/>
                        <a14:foregroundMark x1="13342" y1="60485" x2="17041" y2="60485"/>
                        <a14:foregroundMark x1="11493" y1="60202" x2="16116" y2="624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169" b="36052"/>
          <a:stretch/>
        </p:blipFill>
        <p:spPr>
          <a:xfrm>
            <a:off x="10496940" y="1849325"/>
            <a:ext cx="971305" cy="1802387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EE4AD4A-8C5C-44D6-8FA4-2CA59DB6C2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094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7482">
        <p15:prstTrans prst="peelOff"/>
      </p:transition>
    </mc:Choice>
    <mc:Fallback xmlns="">
      <p:transition spd="slow" advTm="274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74072" y="1431933"/>
            <a:ext cx="7313123" cy="689324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  <a:t>Start &amp; Finish Times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45F39B5-9E14-4732-801B-230C624FC3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948341"/>
              </p:ext>
            </p:extLst>
          </p:nvPr>
        </p:nvGraphicFramePr>
        <p:xfrm>
          <a:off x="3207701" y="2730878"/>
          <a:ext cx="5775325" cy="1804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34210">
                  <a:extLst>
                    <a:ext uri="{9D8B030D-6E8A-4147-A177-3AD203B41FA5}">
                      <a16:colId xmlns:a16="http://schemas.microsoft.com/office/drawing/2014/main" val="3138937966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3684307763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val="1989944913"/>
                    </a:ext>
                  </a:extLst>
                </a:gridCol>
              </a:tblGrid>
              <a:tr h="4206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entury Gothic" panose="020B0502020202020204" pitchFamily="34" charset="0"/>
                        </a:rPr>
                        <a:t>CLASSES</a:t>
                      </a:r>
                      <a:endParaRPr lang="en-GB" sz="14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entury Gothic" panose="020B0502020202020204" pitchFamily="34" charset="0"/>
                        </a:rPr>
                        <a:t>START TIME</a:t>
                      </a:r>
                      <a:endParaRPr lang="en-GB" sz="14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Century Gothic" panose="020B0502020202020204" pitchFamily="34" charset="0"/>
                        </a:rPr>
                        <a:t>FINISH TIME</a:t>
                      </a:r>
                      <a:endParaRPr lang="en-GB" sz="140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59045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b="1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entury Gothic" panose="020B0502020202020204" pitchFamily="34" charset="0"/>
                        </a:rPr>
                        <a:t>Year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4LM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600" b="1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 4CM</a:t>
                      </a:r>
                      <a:endParaRPr lang="en-GB" sz="1400" b="1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b="1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entury Gothic" panose="020B0502020202020204" pitchFamily="34" charset="0"/>
                        </a:rPr>
                        <a:t>8.55am</a:t>
                      </a:r>
                      <a:endParaRPr lang="en-GB" sz="1400" b="1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u="none">
                          <a:effectLst/>
                          <a:latin typeface="Century Gothic" panose="020B0502020202020204" pitchFamily="34" charset="0"/>
                        </a:rPr>
                        <a:t>Playground gate</a:t>
                      </a:r>
                      <a:endParaRPr lang="en-GB" sz="1400" b="1" u="none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800" b="1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>
                          <a:effectLst/>
                          <a:latin typeface="Century Gothic" panose="020B0502020202020204" pitchFamily="34" charset="0"/>
                        </a:rPr>
                        <a:t>3.15pm</a:t>
                      </a:r>
                      <a:endParaRPr lang="en-GB" sz="1400" b="1"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b="1" u="none">
                          <a:effectLst/>
                          <a:latin typeface="Century Gothic" panose="020B0502020202020204" pitchFamily="34" charset="0"/>
                        </a:rPr>
                        <a:t>Playground gate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b="1" u="none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3517317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706D24C-A7A9-493E-8C30-66F77600A5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037" b="97615" l="9019" r="92573">
                        <a14:foregroundMark x1="9019" y1="39266" x2="9019" y2="39266"/>
                        <a14:foregroundMark x1="9549" y1="55413" x2="9549" y2="55413"/>
                        <a14:foregroundMark x1="9019" y1="59817" x2="9019" y2="59817"/>
                        <a14:foregroundMark x1="9019" y1="50826" x2="9019" y2="50826"/>
                        <a14:foregroundMark x1="25464" y1="94312" x2="25464" y2="94312"/>
                        <a14:foregroundMark x1="46419" y1="96697" x2="46419" y2="96697"/>
                        <a14:foregroundMark x1="24668" y1="97798" x2="24668" y2="97798"/>
                        <a14:foregroundMark x1="63926" y1="88257" x2="63926" y2="88257"/>
                        <a14:foregroundMark x1="92573" y1="68991" x2="92573" y2="68991"/>
                        <a14:foregroundMark x1="77719" y1="29725" x2="77719" y2="29725"/>
                        <a14:foregroundMark x1="31830" y1="16514" x2="31830" y2="16514"/>
                        <a14:foregroundMark x1="36074" y1="9358" x2="36074" y2="9358"/>
                        <a14:foregroundMark x1="26790" y1="14495" x2="26790" y2="14495"/>
                        <a14:foregroundMark x1="30239" y1="4037" x2="30239" y2="4037"/>
                        <a14:foregroundMark x1="35809" y1="4587" x2="35809" y2="45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3854" y="2059424"/>
            <a:ext cx="1755482" cy="253776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6230B72-E78C-4FA2-85F2-61FDD810AC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833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290">
        <p15:prstTrans prst="peelOff"/>
      </p:transition>
    </mc:Choice>
    <mc:Fallback xmlns="">
      <p:transition spd="slow" advTm="142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628" y="1447060"/>
            <a:ext cx="6105194" cy="720994"/>
          </a:xfrm>
        </p:spPr>
        <p:txBody>
          <a:bodyPr>
            <a:normAutofit fontScale="90000"/>
          </a:bodyPr>
          <a:lstStyle/>
          <a:p>
            <a: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  <a:t>Mental Health &amp; </a:t>
            </a:r>
            <a:b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  <a:t>Well Being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5B8F74-08FC-4ABD-B52B-768C6F586268}"/>
              </a:ext>
            </a:extLst>
          </p:cNvPr>
          <p:cNvSpPr txBox="1"/>
          <p:nvPr/>
        </p:nvSpPr>
        <p:spPr>
          <a:xfrm>
            <a:off x="2951145" y="2183953"/>
            <a:ext cx="65322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>
              <a:latin typeface="Century Gothic" panose="020B0502020202020204" pitchFamily="34" charset="0"/>
            </a:endParaRPr>
          </a:p>
          <a:p>
            <a:r>
              <a:rPr lang="en-GB" sz="2000" b="1">
                <a:latin typeface="Century Gothic" panose="020B0502020202020204" pitchFamily="34" charset="0"/>
              </a:rPr>
              <a:t>To support children with settling back into school and our new routines, we will be delivering more personal, social, health and emotional (PSHE) sessions.</a:t>
            </a:r>
          </a:p>
          <a:p>
            <a:endParaRPr lang="en-GB" sz="2000" b="1">
              <a:latin typeface="Century Gothic" panose="020B0502020202020204" pitchFamily="34" charset="0"/>
            </a:endParaRPr>
          </a:p>
          <a:p>
            <a:r>
              <a:rPr lang="en-GB" sz="2000" b="1">
                <a:latin typeface="Century Gothic" panose="020B0502020202020204" pitchFamily="34" charset="0"/>
              </a:rPr>
              <a:t>When answering the register, children may choose to respond with a colour linking to how they are feeling that day. </a:t>
            </a:r>
          </a:p>
        </p:txBody>
      </p:sp>
      <p:pic>
        <p:nvPicPr>
          <p:cNvPr id="4" name="Picture 3" descr="A picture containing room&#10;&#10;Description automatically generated">
            <a:extLst>
              <a:ext uri="{FF2B5EF4-FFF2-40B4-BE49-F238E27FC236}">
                <a16:creationId xmlns:a16="http://schemas.microsoft.com/office/drawing/2014/main" id="{C9703764-0601-4FD7-9FD3-71170259A4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221" y="4727494"/>
            <a:ext cx="2289612" cy="1705761"/>
          </a:xfrm>
          <a:prstGeom prst="rect">
            <a:avLst/>
          </a:prstGeom>
        </p:spPr>
      </p:pic>
      <p:pic>
        <p:nvPicPr>
          <p:cNvPr id="12" name="Picture 11" descr="A picture containing food, colorful&#10;&#10;Description automatically generated">
            <a:extLst>
              <a:ext uri="{FF2B5EF4-FFF2-40B4-BE49-F238E27FC236}">
                <a16:creationId xmlns:a16="http://schemas.microsoft.com/office/drawing/2014/main" id="{D31B6ADA-62A2-4F65-B73B-CD41D886BC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313" y="2168054"/>
            <a:ext cx="2329441" cy="1747081"/>
          </a:xfrm>
          <a:prstGeom prst="rect">
            <a:avLst/>
          </a:prstGeom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AD643967-001A-4668-9255-96B1C1B49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5" y="209866"/>
            <a:ext cx="1912269" cy="205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49C8ACA-4C36-4966-9A85-1BD128E721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908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541">
        <p15:prstTrans prst="peelOff"/>
      </p:transition>
    </mc:Choice>
    <mc:Fallback xmlns="">
      <p:transition spd="slow" advTm="165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2218" y="853914"/>
            <a:ext cx="6105194" cy="743006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  <a:t>Expectations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88B6B3-7B1B-4C21-8F96-E52B37032F42}"/>
              </a:ext>
            </a:extLst>
          </p:cNvPr>
          <p:cNvSpPr txBox="1"/>
          <p:nvPr/>
        </p:nvSpPr>
        <p:spPr>
          <a:xfrm>
            <a:off x="2846220" y="1754435"/>
            <a:ext cx="65322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bg1"/>
                </a:solidFill>
                <a:latin typeface="Century Gothic" panose="020B0502020202020204" pitchFamily="34" charset="0"/>
              </a:rPr>
              <a:t>All children to wear the correct school uniform.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bg1"/>
                </a:solidFill>
                <a:latin typeface="Century Gothic" panose="020B0502020202020204" pitchFamily="34" charset="0"/>
              </a:rPr>
              <a:t>Children with long hair must have it tied back.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bg1"/>
                </a:solidFill>
                <a:latin typeface="Century Gothic" panose="020B0502020202020204" pitchFamily="34" charset="0"/>
              </a:rPr>
              <a:t>Jewellery is not allowed in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bg1"/>
                </a:solidFill>
                <a:latin typeface="Century Gothic" panose="020B0502020202020204" pitchFamily="34" charset="0"/>
              </a:rPr>
              <a:t>Nail varnish is not to be worn in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>
                <a:solidFill>
                  <a:schemeClr val="bg1"/>
                </a:solidFill>
                <a:latin typeface="Century Gothic" panose="020B0502020202020204" pitchFamily="34" charset="0"/>
              </a:rPr>
              <a:t>We are preparing the children to be much more independent in class by expecting them to take responsibility for the above.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22D8C2-530A-45CF-98F2-110185405A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612" t="36224" r="67318" b="31025"/>
          <a:stretch/>
        </p:blipFill>
        <p:spPr>
          <a:xfrm>
            <a:off x="342621" y="286085"/>
            <a:ext cx="1360580" cy="1468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4AE76B-AC74-4813-9B41-D46318A1C4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1711" t="36354" r="42634" b="29121"/>
          <a:stretch/>
        </p:blipFill>
        <p:spPr>
          <a:xfrm>
            <a:off x="431060" y="3753938"/>
            <a:ext cx="1278569" cy="1468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3B5DD5-08DC-4DB9-B56F-2A7E528C0B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340" t="35965" r="16904" b="29861"/>
          <a:stretch/>
        </p:blipFill>
        <p:spPr>
          <a:xfrm>
            <a:off x="342620" y="1898476"/>
            <a:ext cx="1553593" cy="1688101"/>
          </a:xfrm>
          <a:prstGeom prst="rect">
            <a:avLst/>
          </a:prstGeom>
        </p:spPr>
      </p:pic>
      <p:pic>
        <p:nvPicPr>
          <p:cNvPr id="11" name="Picture 10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020585A-B0AB-4B96-91E2-1CF29C6CE1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380" y="3305080"/>
            <a:ext cx="1035081" cy="1553592"/>
          </a:xfrm>
          <a:prstGeom prst="rect">
            <a:avLst/>
          </a:prstGeom>
        </p:spPr>
      </p:pic>
      <p:pic>
        <p:nvPicPr>
          <p:cNvPr id="13" name="Picture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537B0CBA-FDC2-4CFC-90C4-A7505318A9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61" y="5222288"/>
            <a:ext cx="1553593" cy="1553593"/>
          </a:xfrm>
          <a:prstGeom prst="rect">
            <a:avLst/>
          </a:prstGeom>
        </p:spPr>
      </p:pic>
      <p:pic>
        <p:nvPicPr>
          <p:cNvPr id="15" name="Picture 14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D9D5AE18-71D9-43A9-9710-9D9310B2FDD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37" b="11837"/>
          <a:stretch/>
        </p:blipFill>
        <p:spPr>
          <a:xfrm>
            <a:off x="10240078" y="5189988"/>
            <a:ext cx="1278569" cy="1251752"/>
          </a:xfrm>
          <a:prstGeom prst="rect">
            <a:avLst/>
          </a:prstGeom>
        </p:spPr>
      </p:pic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78F54B3D-C4F5-4EDD-A204-30318A3496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6" t="9507" r="23249" b="9507"/>
          <a:stretch/>
        </p:blipFill>
        <p:spPr bwMode="auto">
          <a:xfrm>
            <a:off x="9866454" y="1898476"/>
            <a:ext cx="960069" cy="1380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A5CB020-EB10-4338-922B-040D99AB0F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121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9079">
        <p15:prstTrans prst="peelOff"/>
      </p:transition>
    </mc:Choice>
    <mc:Fallback xmlns="">
      <p:transition spd="slow" advTm="290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pic>
        <p:nvPicPr>
          <p:cNvPr id="21" name="Picture 2">
            <a:extLst>
              <a:ext uri="{FF2B5EF4-FFF2-40B4-BE49-F238E27FC236}">
                <a16:creationId xmlns:a16="http://schemas.microsoft.com/office/drawing/2014/main" id="{AFE7AF96-1143-4899-B9A9-114C36E71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74" y="455286"/>
            <a:ext cx="1952625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2AF42828-B573-4140-9AC8-FF1D36406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4" y="2697404"/>
            <a:ext cx="18954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26F88993-B8D5-47D1-8928-48B9D4099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143" y="4821564"/>
            <a:ext cx="22860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:a16="http://schemas.microsoft.com/office/drawing/2014/main" id="{1F6762E7-038C-4452-AF18-8960A7E6A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009" y="209866"/>
            <a:ext cx="1695488" cy="2263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72958729-C1E0-4F9D-9E62-18890008E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8037" y="952573"/>
            <a:ext cx="6105194" cy="1063070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rgbClr val="FFFFFF"/>
                </a:solidFill>
                <a:latin typeface="Century Gothic" panose="020B0502020202020204" pitchFamily="34" charset="0"/>
              </a:rPr>
              <a:t>PE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DB2C92E-908A-4F25-B555-F99EED9CAF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39259" b="67407" l="43229" r="55781">
                        <a14:foregroundMark x1="51250" y1="39259" x2="51250" y2="39259"/>
                      </a14:backgroundRemoval>
                    </a14:imgEffect>
                  </a14:imgLayer>
                </a14:imgProps>
              </a:ext>
            </a:extLst>
          </a:blip>
          <a:srcRect l="41711" t="36354" r="42634" b="29121"/>
          <a:stretch/>
        </p:blipFill>
        <p:spPr>
          <a:xfrm>
            <a:off x="6783521" y="294566"/>
            <a:ext cx="1971043" cy="226361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596790E7-4E8F-4448-88B7-C3E00CFBF99D}"/>
              </a:ext>
            </a:extLst>
          </p:cNvPr>
          <p:cNvSpPr/>
          <p:nvPr/>
        </p:nvSpPr>
        <p:spPr>
          <a:xfrm>
            <a:off x="3034254" y="2473476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Century Gothic" panose="020B0502020202020204" pitchFamily="34" charset="0"/>
              </a:rPr>
              <a:t>Children will come into school on their PE day wearing their PE Kit.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Century Gothic" panose="020B0502020202020204" pitchFamily="34" charset="0"/>
              </a:rPr>
              <a:t>Every child must have the correct kit for PE</a:t>
            </a:r>
          </a:p>
          <a:p>
            <a:r>
              <a:rPr lang="en-GB" i="1">
                <a:solidFill>
                  <a:schemeClr val="bg1"/>
                </a:solidFill>
                <a:latin typeface="Century Gothic" panose="020B0502020202020204" pitchFamily="34" charset="0"/>
              </a:rPr>
              <a:t>(navy shorts, royal blue t-shirt and trainers with non-marking soles)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Century Gothic" panose="020B0502020202020204" pitchFamily="34" charset="0"/>
              </a:rPr>
              <a:t>Children MUST NOT wear their school shoes for PE, they must have separate non-marking sole trainers.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Century Gothic" panose="020B0502020202020204" pitchFamily="34" charset="0"/>
              </a:rPr>
              <a:t>Earrings are not permitted on PE days.  Plasters CANNOT be used to cover earrings – this is in line with our school policy.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Century Gothic" panose="020B0502020202020204" pitchFamily="34" charset="0"/>
              </a:rPr>
              <a:t>The children will be outdoors for PE as much as possible – they can wear navy blue plain tracksuit bottoms as part of their kit.</a:t>
            </a:r>
          </a:p>
        </p:txBody>
      </p:sp>
      <p:pic>
        <p:nvPicPr>
          <p:cNvPr id="3" name="Picture 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C27D90E0-9DEA-4AB2-A286-2FBF1A2581E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774" r="20500"/>
          <a:stretch/>
        </p:blipFill>
        <p:spPr>
          <a:xfrm>
            <a:off x="9857109" y="3230804"/>
            <a:ext cx="1528671" cy="27432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EA5A58D-05CA-466C-8370-4F3E5E4138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81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8709">
        <p15:prstTrans prst="peelOff"/>
      </p:transition>
    </mc:Choice>
    <mc:Fallback xmlns="">
      <p:transition spd="slow" advTm="287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8037" y="843812"/>
            <a:ext cx="6105194" cy="1015527"/>
          </a:xfrm>
        </p:spPr>
        <p:txBody>
          <a:bodyPr>
            <a:normAutofit/>
          </a:bodyPr>
          <a:lstStyle/>
          <a:p>
            <a:r>
              <a:rPr lang="en-GB" sz="4800" b="1">
                <a:solidFill>
                  <a:srgbClr val="FFFFFF"/>
                </a:solidFill>
                <a:latin typeface="Century Gothic" panose="020B0502020202020204" pitchFamily="34" charset="0"/>
              </a:rPr>
              <a:t>Behaviour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C1A05E-A460-43E1-8520-6158A8295227}"/>
              </a:ext>
            </a:extLst>
          </p:cNvPr>
          <p:cNvSpPr/>
          <p:nvPr/>
        </p:nvSpPr>
        <p:spPr>
          <a:xfrm>
            <a:off x="2947562" y="2008709"/>
            <a:ext cx="62968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 We are PROUD to be at Redesdale Primary School and have 5 key rules:</a:t>
            </a:r>
          </a:p>
          <a:p>
            <a:pPr fontAlgn="base">
              <a:buFont typeface="Arial" panose="020B0604020202020204" pitchFamily="34" charset="0"/>
              <a:buChar char="•"/>
            </a:pPr>
            <a:endParaRPr lang="en-US">
              <a:latin typeface="Century Gothic" panose="020B0502020202020204" pitchFamily="34" charset="0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 Polite </a:t>
            </a:r>
            <a:r>
              <a:rPr lang="en-US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 Respect</a:t>
            </a:r>
            <a:r>
              <a:rPr lang="en-US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 Open and honest</a:t>
            </a:r>
            <a:r>
              <a:rPr lang="en-US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 Understanding</a:t>
            </a:r>
            <a:r>
              <a:rPr lang="en-US">
                <a:latin typeface="Century Gothic" panose="020B0502020202020204" pitchFamily="34" charset="0"/>
              </a:rPr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 Do our best</a:t>
            </a:r>
            <a:r>
              <a:rPr lang="en-US">
                <a:latin typeface="Century Gothic" panose="020B0502020202020204" pitchFamily="34" charset="0"/>
              </a:rPr>
              <a:t>​</a:t>
            </a:r>
          </a:p>
          <a:p>
            <a:pPr fontAlgn="base"/>
            <a:endParaRPr lang="en-US">
              <a:latin typeface="Century Gothic" panose="020B0502020202020204" pitchFamily="34" charset="0"/>
            </a:endParaRPr>
          </a:p>
          <a:p>
            <a:pPr fontAlgn="base"/>
            <a:r>
              <a:rPr lang="en-GB">
                <a:solidFill>
                  <a:srgbClr val="FFFFFF"/>
                </a:solidFill>
                <a:latin typeface="Century Gothic" panose="020B0502020202020204" pitchFamily="34" charset="0"/>
              </a:rPr>
              <a:t>Children are rewarded for positive behaviour through our Class Dojo school system.</a:t>
            </a:r>
            <a:endParaRPr lang="en-US" b="0" i="0" u="none" strike="noStrike">
              <a:effectLst/>
              <a:latin typeface="Century Gothic" panose="020B0502020202020204" pitchFamily="34" charset="0"/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34896C92-41D9-4713-B42F-02AC13AA2F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06677">
            <a:off x="9006487" y="5023604"/>
            <a:ext cx="1426878" cy="749111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43407CB3-C5CD-413A-94A9-C9B5A6C81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112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3648">
        <p15:prstTrans prst="peelOff"/>
      </p:transition>
    </mc:Choice>
    <mc:Fallback xmlns="">
      <p:transition spd="slow" advTm="336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83B9804-F1C7-468C-A319-F116B02C8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8634" y="806570"/>
            <a:ext cx="9144000" cy="724818"/>
          </a:xfrm>
        </p:spPr>
        <p:txBody>
          <a:bodyPr>
            <a:noAutofit/>
          </a:bodyPr>
          <a:lstStyle/>
          <a:p>
            <a:r>
              <a:rPr lang="en-GB" sz="4000" b="1">
                <a:latin typeface="Century Gothic" panose="020B0502020202020204" pitchFamily="34" charset="0"/>
                <a:cs typeface="Calibri Light"/>
              </a:rPr>
              <a:t>School Bags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D4723F-29C6-49DF-98EF-64E2360AD5C8}"/>
              </a:ext>
            </a:extLst>
          </p:cNvPr>
          <p:cNvSpPr txBox="1"/>
          <p:nvPr/>
        </p:nvSpPr>
        <p:spPr>
          <a:xfrm>
            <a:off x="2831098" y="1773620"/>
            <a:ext cx="5855933" cy="40010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>
                <a:latin typeface="Century Gothic" panose="020B0502020202020204" pitchFamily="34" charset="0"/>
              </a:rPr>
              <a:t>All children should bring a bag to school with them each day to carry all of their belongings:</a:t>
            </a:r>
          </a:p>
          <a:p>
            <a:pPr marL="285750" indent="-285750" algn="ctr">
              <a:buFont typeface="Arial"/>
              <a:buChar char="•"/>
            </a:pPr>
            <a:endParaRPr lang="en-GB">
              <a:latin typeface="Century Gothic" panose="020B0502020202020204" pitchFamily="34" charset="0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b="1" u="sng">
                <a:latin typeface="Century Gothic" panose="020B0502020202020204" pitchFamily="34" charset="0"/>
                <a:cs typeface="Calibri"/>
              </a:rPr>
              <a:t>COAT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latin typeface="Century Gothic" panose="020B0502020202020204" pitchFamily="34" charset="0"/>
                <a:cs typeface="Calibri"/>
              </a:rPr>
              <a:t>Water bottle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latin typeface="Century Gothic" panose="020B0502020202020204" pitchFamily="34" charset="0"/>
                <a:cs typeface="Calibri"/>
              </a:rPr>
              <a:t>Packed lunch (if applicable)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latin typeface="Century Gothic" panose="020B0502020202020204" pitchFamily="34" charset="0"/>
                <a:cs typeface="Calibri"/>
              </a:rPr>
              <a:t>Home Learning Diary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latin typeface="Century Gothic" panose="020B0502020202020204" pitchFamily="34" charset="0"/>
                <a:cs typeface="Calibri"/>
              </a:rPr>
              <a:t>Reading book</a:t>
            </a:r>
          </a:p>
          <a:p>
            <a:pPr marL="285750" indent="-285750">
              <a:buFont typeface="Arial"/>
              <a:buChar char="•"/>
            </a:pPr>
            <a:r>
              <a:rPr lang="en-GB">
                <a:latin typeface="Century Gothic" panose="020B0502020202020204" pitchFamily="34" charset="0"/>
                <a:cs typeface="Calibri"/>
              </a:rPr>
              <a:t>Sun cream (when necessary)</a:t>
            </a:r>
          </a:p>
          <a:p>
            <a:pPr marL="285750" indent="-285750">
              <a:buFont typeface="Arial"/>
              <a:buChar char="•"/>
            </a:pPr>
            <a:endParaRPr lang="en-GB">
              <a:latin typeface="Century Gothic" panose="020B0502020202020204" pitchFamily="34" charset="0"/>
              <a:cs typeface="Calibri"/>
            </a:endParaRPr>
          </a:p>
          <a:p>
            <a:pPr algn="ctr"/>
            <a:r>
              <a:rPr lang="en-GB" sz="2800" u="sng">
                <a:latin typeface="Century Gothic" panose="020B0502020202020204" pitchFamily="34" charset="0"/>
                <a:cs typeface="Calibri"/>
              </a:rPr>
              <a:t>PLEASE ENSURE ALL ITEMS ARE CLEARLY NAMED</a:t>
            </a:r>
          </a:p>
          <a:p>
            <a:pPr marL="285750" indent="-285750" algn="ctr">
              <a:buFont typeface="Arial"/>
              <a:buChar char="•"/>
            </a:pPr>
            <a:endParaRPr lang="en-GB"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5" name="Picture 4" descr="A drawing of a person&#10;&#10;Description automatically generated">
            <a:extLst>
              <a:ext uri="{FF2B5EF4-FFF2-40B4-BE49-F238E27FC236}">
                <a16:creationId xmlns:a16="http://schemas.microsoft.com/office/drawing/2014/main" id="{0971A6F2-93DA-4DA3-B7A8-79BE4C91D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547" y="1773620"/>
            <a:ext cx="2632405" cy="2632405"/>
          </a:xfrm>
          <a:prstGeom prst="rect">
            <a:avLst/>
          </a:prstGeom>
        </p:spPr>
      </p:pic>
      <p:pic>
        <p:nvPicPr>
          <p:cNvPr id="17" name="Picture 16" descr="A drawing of a face&#10;&#10;Description automatically generated">
            <a:extLst>
              <a:ext uri="{FF2B5EF4-FFF2-40B4-BE49-F238E27FC236}">
                <a16:creationId xmlns:a16="http://schemas.microsoft.com/office/drawing/2014/main" id="{2A9BD5DB-C9D7-4101-B4E6-8BD717C7FD9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5" y="4027480"/>
            <a:ext cx="1930635" cy="1923153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F24318A3-B48C-470C-824E-A84EBCFF2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53" y="1111860"/>
            <a:ext cx="1647825" cy="217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A picture containing photo, table, food, covered&#10;&#10;Description automatically generated">
            <a:extLst>
              <a:ext uri="{FF2B5EF4-FFF2-40B4-BE49-F238E27FC236}">
                <a16:creationId xmlns:a16="http://schemas.microsoft.com/office/drawing/2014/main" id="{861F55D3-AE41-4690-BFC5-8EEE06FF1CA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6250" t="5729" r="6944" b="4427"/>
          <a:stretch/>
        </p:blipFill>
        <p:spPr>
          <a:xfrm>
            <a:off x="8825499" y="4332297"/>
            <a:ext cx="1248631" cy="17191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2E3965-A647-40D5-9141-2A423905D1E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088" y="4468973"/>
            <a:ext cx="1314450" cy="131445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9270862-9954-4D81-81C1-FEFB523B8E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23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114">
        <p15:prstTrans prst="peelOff"/>
      </p:transition>
    </mc:Choice>
    <mc:Fallback xmlns="">
      <p:transition spd="slow" advTm="301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5781" y="1033650"/>
            <a:ext cx="6105194" cy="752823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rgbClr val="FFFFFF"/>
                </a:solidFill>
                <a:latin typeface="Century Gothic" panose="020B0502020202020204" pitchFamily="34" charset="0"/>
              </a:rPr>
              <a:t>Home Learning Diary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50B01E-45E3-4CCF-BF72-5D1937F2A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4AF47-F782-478D-A2B3-C09DDBC7DCA8}"/>
              </a:ext>
            </a:extLst>
          </p:cNvPr>
          <p:cNvSpPr txBox="1"/>
          <p:nvPr/>
        </p:nvSpPr>
        <p:spPr>
          <a:xfrm>
            <a:off x="2831098" y="1773620"/>
            <a:ext cx="5855933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</a:rPr>
              <a:t>Home learning diaries </a:t>
            </a:r>
            <a:r>
              <a:rPr lang="en-GB" b="1" u="sng">
                <a:solidFill>
                  <a:schemeClr val="bg1"/>
                </a:solidFill>
                <a:latin typeface="Century Gothic" panose="020B0502020202020204" pitchFamily="34" charset="0"/>
              </a:rPr>
              <a:t>MUST</a:t>
            </a: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</a:rPr>
              <a:t> be in school </a:t>
            </a:r>
            <a:r>
              <a:rPr lang="en-GB" b="1" u="sng">
                <a:solidFill>
                  <a:schemeClr val="bg1"/>
                </a:solidFill>
                <a:latin typeface="Century Gothic" panose="020B0502020202020204" pitchFamily="34" charset="0"/>
              </a:rPr>
              <a:t>EVERYDAY.</a:t>
            </a:r>
            <a:endParaRPr lang="en-US" b="1" u="sng">
              <a:solidFill>
                <a:schemeClr val="bg1"/>
              </a:solidFill>
              <a:latin typeface="Century Gothic" panose="020B0502020202020204" pitchFamily="34" charset="0"/>
              <a:cs typeface="Calibri" panose="020F0502020204030204"/>
            </a:endParaRPr>
          </a:p>
          <a:p>
            <a:pPr marL="285750" indent="-285750" algn="ctr">
              <a:buFont typeface="Arial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Support your child with reading at home and encourage them to record their reading in their diary on the correct day.</a:t>
            </a:r>
          </a:p>
          <a:p>
            <a:pPr marL="285750" indent="-285750" algn="ctr">
              <a:buFont typeface="Arial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Children will record their spellings and times table test results in their diary.</a:t>
            </a:r>
          </a:p>
          <a:p>
            <a:pPr marL="285750" indent="-285750" algn="ctr">
              <a:buFont typeface="Arial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Dojo points will be rewarded for reading at home.</a:t>
            </a:r>
          </a:p>
          <a:p>
            <a:pPr marL="285750" indent="-285750" algn="ctr">
              <a:buFont typeface="Arial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algn="ctr"/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4" name="Picture 4" descr="A picture containing photo, table, food, covered&#10;&#10;Description automatically generated">
            <a:extLst>
              <a:ext uri="{FF2B5EF4-FFF2-40B4-BE49-F238E27FC236}">
                <a16:creationId xmlns:a16="http://schemas.microsoft.com/office/drawing/2014/main" id="{34D2B04C-4595-4C15-9CF7-F7155DE6CD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250" t="5729" r="6944" b="4427"/>
          <a:stretch/>
        </p:blipFill>
        <p:spPr>
          <a:xfrm rot="-480000">
            <a:off x="508239" y="411270"/>
            <a:ext cx="1971677" cy="2714632"/>
          </a:xfrm>
          <a:prstGeom prst="rect">
            <a:avLst/>
          </a:prstGeom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E82E842A-1829-44A0-B28C-89DE4115C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6666" r="5979" b="5850"/>
          <a:stretch/>
        </p:blipFill>
        <p:spPr bwMode="auto">
          <a:xfrm rot="20816302">
            <a:off x="732995" y="3544236"/>
            <a:ext cx="1961331" cy="2611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30852E23-4C9A-49FF-B1AF-A394F989EA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" r="5163" b="48796"/>
          <a:stretch/>
        </p:blipFill>
        <p:spPr bwMode="auto">
          <a:xfrm rot="15352656">
            <a:off x="8823721" y="1445925"/>
            <a:ext cx="2041161" cy="151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preview">
            <a:extLst>
              <a:ext uri="{FF2B5EF4-FFF2-40B4-BE49-F238E27FC236}">
                <a16:creationId xmlns:a16="http://schemas.microsoft.com/office/drawing/2014/main" id="{B8A4AB8A-FE1E-4770-BFD0-40EF992EBE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" t="49602" r="5163" b="3417"/>
          <a:stretch/>
        </p:blipFill>
        <p:spPr bwMode="auto">
          <a:xfrm rot="17261992">
            <a:off x="9390395" y="4306626"/>
            <a:ext cx="2380424" cy="162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2EF5595-06B0-453D-ABCC-6B8CDEE5F7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21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9174">
        <p15:prstTrans prst="peelOff"/>
      </p:transition>
    </mc:Choice>
    <mc:Fallback xmlns="">
      <p:transition spd="slow" advTm="291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54511"/>
            <a:ext cx="9144000" cy="2387600"/>
          </a:xfrm>
        </p:spPr>
        <p:txBody>
          <a:bodyPr>
            <a:normAutofit/>
          </a:bodyPr>
          <a:lstStyle/>
          <a:p>
            <a:r>
              <a:rPr lang="en-GB" sz="4000" b="1">
                <a:latin typeface="Century Gothic"/>
              </a:rPr>
              <a:t>Home Learning</a:t>
            </a:r>
            <a:endParaRPr lang="en-GB" sz="4000" b="1"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AFED4-66A8-4B4A-B867-6CD91D8719B1}"/>
              </a:ext>
            </a:extLst>
          </p:cNvPr>
          <p:cNvSpPr txBox="1"/>
          <p:nvPr/>
        </p:nvSpPr>
        <p:spPr>
          <a:xfrm>
            <a:off x="3314699" y="2113128"/>
            <a:ext cx="5219700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GB" sz="2400">
                <a:latin typeface="Century Gothic" panose="020B0502020202020204" pitchFamily="34" charset="0"/>
              </a:rPr>
              <a:t>Reading</a:t>
            </a:r>
          </a:p>
          <a:p>
            <a:pPr algn="ctr"/>
            <a:endParaRPr lang="en-GB" sz="2400">
              <a:latin typeface="Century Gothic" panose="020B0502020202020204" pitchFamily="34" charset="0"/>
              <a:cs typeface="Calibri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>
                <a:latin typeface="Century Gothic" panose="020B0502020202020204" pitchFamily="34" charset="0"/>
                <a:cs typeface="Calibri"/>
              </a:rPr>
              <a:t>Times Table Rock Stars</a:t>
            </a:r>
          </a:p>
          <a:p>
            <a:pPr algn="ctr"/>
            <a:endParaRPr lang="en-GB" sz="2400"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sz="2400">
                <a:latin typeface="Century Gothic" panose="020B0502020202020204" pitchFamily="34" charset="0"/>
                <a:cs typeface="Calibri"/>
              </a:rPr>
              <a:t>Spellings (optional additional home learning)</a:t>
            </a:r>
          </a:p>
          <a:p>
            <a:pPr algn="ctr"/>
            <a:endParaRPr lang="en-GB" sz="2400"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B487AA-A388-4452-8760-D7A0D4C28D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138" y="4455964"/>
            <a:ext cx="2502823" cy="18036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F9C3CA-BCBB-4248-9068-B93C50352E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5522" t="19396" r="36371" b="29477"/>
          <a:stretch/>
        </p:blipFill>
        <p:spPr>
          <a:xfrm rot="745810">
            <a:off x="8757076" y="2281571"/>
            <a:ext cx="1761353" cy="1802210"/>
          </a:xfrm>
          <a:prstGeom prst="rect">
            <a:avLst/>
          </a:prstGeom>
        </p:spPr>
      </p:pic>
      <p:pic>
        <p:nvPicPr>
          <p:cNvPr id="6" name="Picture 5" descr="A picture containing table, bed&#10;&#10;Description automatically generated">
            <a:extLst>
              <a:ext uri="{FF2B5EF4-FFF2-40B4-BE49-F238E27FC236}">
                <a16:creationId xmlns:a16="http://schemas.microsoft.com/office/drawing/2014/main" id="{418B3972-1481-44DA-B2C3-35B40D151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4753">
            <a:off x="2649848" y="1700968"/>
            <a:ext cx="1109709" cy="1664355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50D998BF-E309-43E4-92CE-19CE33DD74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394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9243">
        <p15:prstTrans prst="peelOff"/>
      </p:transition>
    </mc:Choice>
    <mc:Fallback xmlns="">
      <p:transition spd="slow" advTm="292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454511"/>
            <a:ext cx="9144000" cy="2387600"/>
          </a:xfrm>
        </p:spPr>
        <p:txBody>
          <a:bodyPr>
            <a:normAutofit/>
          </a:bodyPr>
          <a:lstStyle/>
          <a:p>
            <a:r>
              <a:rPr lang="en-GB" sz="4000" b="1">
                <a:latin typeface="Century Gothic" panose="020B0502020202020204" pitchFamily="34" charset="0"/>
              </a:rPr>
              <a:t>Spelling Log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AFED4-66A8-4B4A-B867-6CD91D8719B1}"/>
              </a:ext>
            </a:extLst>
          </p:cNvPr>
          <p:cNvSpPr txBox="1"/>
          <p:nvPr/>
        </p:nvSpPr>
        <p:spPr>
          <a:xfrm>
            <a:off x="3486150" y="2146461"/>
            <a:ext cx="5219700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GB" b="1">
                <a:latin typeface="Century Gothic" panose="020B0502020202020204" pitchFamily="34" charset="0"/>
              </a:rPr>
              <a:t>We will work on a series of spellings from Monday-Thursday for 15 minutes each day in school.</a:t>
            </a:r>
          </a:p>
          <a:p>
            <a:pPr marL="285750" indent="-285750" algn="ctr">
              <a:buFont typeface="Arial"/>
              <a:buChar char="•"/>
            </a:pPr>
            <a:endParaRPr lang="en-GB" b="1">
              <a:latin typeface="Century Gothic" panose="020B0502020202020204" pitchFamily="34" charset="0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b="1">
                <a:latin typeface="Century Gothic" panose="020B0502020202020204" pitchFamily="34" charset="0"/>
                <a:cs typeface="Calibri"/>
              </a:rPr>
              <a:t>The spelling words will also be posted on Class Dojo on a Monday.</a:t>
            </a:r>
          </a:p>
          <a:p>
            <a:pPr marL="285750" indent="-285750" algn="ctr">
              <a:buFont typeface="Arial"/>
              <a:buChar char="•"/>
            </a:pPr>
            <a:endParaRPr lang="en-GB" b="1"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b="1">
                <a:latin typeface="Century Gothic" panose="020B0502020202020204" pitchFamily="34" charset="0"/>
                <a:cs typeface="Calibri"/>
              </a:rPr>
              <a:t>Spelling Logs activities are completed in class each day.</a:t>
            </a:r>
          </a:p>
          <a:p>
            <a:pPr marL="285750" indent="-285750" algn="ctr">
              <a:buFont typeface="Arial"/>
              <a:buChar char="•"/>
            </a:pPr>
            <a:endParaRPr lang="en-GB" b="1"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/>
              <a:buChar char="•"/>
            </a:pPr>
            <a:r>
              <a:rPr lang="en-GB" b="1">
                <a:latin typeface="Century Gothic" panose="020B0502020202020204" pitchFamily="34" charset="0"/>
                <a:cs typeface="Calibri"/>
              </a:rPr>
              <a:t>The spelling test will take place on a Friday morning and will be recorded in Home Learning Diaries.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7C818B-DA85-41E6-AB95-A72FC63396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41" t="17972" r="66153" b="11737"/>
          <a:stretch/>
        </p:blipFill>
        <p:spPr>
          <a:xfrm>
            <a:off x="475488" y="1312142"/>
            <a:ext cx="3274179" cy="4741010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26ADDBCA-8272-42A6-BD0F-4E5190FC54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9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5319">
        <p15:prstTrans prst="peelOff"/>
      </p:transition>
    </mc:Choice>
    <mc:Fallback xmlns="">
      <p:transition spd="slow" advTm="253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2940" y="947193"/>
            <a:ext cx="9144000" cy="639024"/>
          </a:xfrm>
        </p:spPr>
        <p:txBody>
          <a:bodyPr>
            <a:normAutofit fontScale="90000"/>
          </a:bodyPr>
          <a:lstStyle/>
          <a:p>
            <a:r>
              <a:rPr lang="en-GB" sz="4000" b="1">
                <a:latin typeface="Century Gothic" panose="020B0502020202020204" pitchFamily="34" charset="0"/>
              </a:rPr>
              <a:t>Class Dojo</a:t>
            </a:r>
          </a:p>
        </p:txBody>
      </p:sp>
      <p:pic>
        <p:nvPicPr>
          <p:cNvPr id="15" name="Picture 7" descr="IMG_0736-10sd93i">
            <a:extLst>
              <a:ext uri="{FF2B5EF4-FFF2-40B4-BE49-F238E27FC236}">
                <a16:creationId xmlns:a16="http://schemas.microsoft.com/office/drawing/2014/main" id="{7302BB78-30C4-46B7-8E76-E79ECB927C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92" y="2533410"/>
            <a:ext cx="2752571" cy="275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B97B82-ECBD-43D4-9F73-0C04DE6B8A6E}"/>
              </a:ext>
            </a:extLst>
          </p:cNvPr>
          <p:cNvSpPr txBox="1"/>
          <p:nvPr/>
        </p:nvSpPr>
        <p:spPr>
          <a:xfrm>
            <a:off x="3175432" y="1710672"/>
            <a:ext cx="5841135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ctr">
              <a:buFont typeface="Arial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</a:rPr>
              <a:t>Please ensure you are connected to Class Dojo and have your notification switched on to get all the latest class updates!</a:t>
            </a:r>
            <a:endParaRPr lang="en-GB" b="1" i="1" u="sng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endParaRPr lang="en-GB" b="1" i="1" u="sng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Find out why they get positive dojo points.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Send/receive messages to teachers.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See what we do in class via Class Story.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Get instant up dates about school events.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</a:rPr>
              <a:t>If parents wish to contact a member of school staff, this must be done via Class Dojo or Telephone.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E3AD934-43BC-4708-93F6-7BE8CE0E62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16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7363">
        <p15:prstTrans prst="peelOff"/>
      </p:transition>
    </mc:Choice>
    <mc:Fallback xmlns="">
      <p:transition spd="slow" advTm="273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CD0B5F-F7CD-439D-96EC-D84F9B191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D47DBD-46B1-4C74-8ECC-EC9F94D3AC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7585" y="1297724"/>
            <a:ext cx="9144000" cy="639024"/>
          </a:xfrm>
        </p:spPr>
        <p:txBody>
          <a:bodyPr>
            <a:normAutofit fontScale="90000"/>
          </a:bodyPr>
          <a:lstStyle/>
          <a:p>
            <a:r>
              <a:rPr lang="en-GB" sz="4000" b="1">
                <a:latin typeface="Century Gothic" panose="020B0502020202020204" pitchFamily="34" charset="0"/>
              </a:rPr>
              <a:t>Skills to work on </a:t>
            </a:r>
            <a:br>
              <a:rPr lang="en-GB" sz="4000" b="1">
                <a:latin typeface="Century Gothic" panose="020B0502020202020204" pitchFamily="34" charset="0"/>
              </a:rPr>
            </a:br>
            <a:r>
              <a:rPr lang="en-GB" sz="4000" b="1">
                <a:latin typeface="Century Gothic" panose="020B0502020202020204" pitchFamily="34" charset="0"/>
              </a:rPr>
              <a:t>at home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97B82-ECBD-43D4-9F73-0C04DE6B8A6E}"/>
              </a:ext>
            </a:extLst>
          </p:cNvPr>
          <p:cNvSpPr txBox="1"/>
          <p:nvPr/>
        </p:nvSpPr>
        <p:spPr>
          <a:xfrm>
            <a:off x="3175432" y="1710672"/>
            <a:ext cx="5841135" cy="41591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algn="ctr"/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In KS2 we actively promote independence.</a:t>
            </a:r>
          </a:p>
          <a:p>
            <a:pPr algn="ctr"/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algn="ctr"/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It would be helpful for pupils to learn how to:</a:t>
            </a:r>
          </a:p>
          <a:p>
            <a:pPr algn="ctr"/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Tie their shoe laces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Draw straight lines using a ruler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Cut out neatly with scissors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Tell the time on a digital and analogue clock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BAEE9D0-9D70-41EA-BC15-1719905D5AE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3997"/>
          <a:stretch/>
        </p:blipFill>
        <p:spPr>
          <a:xfrm rot="20899845">
            <a:off x="676501" y="2316363"/>
            <a:ext cx="2608731" cy="1595029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3C9D74D6-9CCE-45F3-A024-E76AA7DD2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pic>
        <p:nvPicPr>
          <p:cNvPr id="6" name="Picture 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484C1561-E1D8-4529-BC99-B3B86F22DEF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5724">
            <a:off x="9068190" y="2666463"/>
            <a:ext cx="2857500" cy="283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888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4393">
        <p15:prstTrans prst="peelOff"/>
      </p:transition>
    </mc:Choice>
    <mc:Fallback xmlns="">
      <p:transition spd="slow" advTm="243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1"/>
              </a:gs>
              <a:gs pos="94000">
                <a:schemeClr val="accent5"/>
              </a:gs>
              <a:gs pos="100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1DA59A-94AC-41E8-9AE6-6E2B191625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4221" y="1026337"/>
            <a:ext cx="6105194" cy="684335"/>
          </a:xfrm>
        </p:spPr>
        <p:txBody>
          <a:bodyPr>
            <a:normAutofit/>
          </a:bodyPr>
          <a:lstStyle/>
          <a:p>
            <a:r>
              <a:rPr lang="en-GB" sz="4000" b="1">
                <a:solidFill>
                  <a:schemeClr val="bg1"/>
                </a:solidFill>
                <a:latin typeface="Century Gothic" panose="020B0502020202020204" pitchFamily="34" charset="0"/>
              </a:rPr>
              <a:t>Personal Hygiene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54852-302D-44B0-977E-BB527CEF06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6940" y="209866"/>
            <a:ext cx="1571078" cy="15008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858CB2-B758-4C5F-BF23-29EDFCF808FC}"/>
              </a:ext>
            </a:extLst>
          </p:cNvPr>
          <p:cNvSpPr txBox="1"/>
          <p:nvPr/>
        </p:nvSpPr>
        <p:spPr>
          <a:xfrm>
            <a:off x="2700702" y="1593254"/>
            <a:ext cx="6532292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>
              <a:solidFill>
                <a:schemeClr val="bg1"/>
              </a:solidFill>
            </a:endParaRPr>
          </a:p>
        </p:txBody>
      </p:sp>
      <p:pic>
        <p:nvPicPr>
          <p:cNvPr id="15" name="Picture 14" descr="A close up of a bottle&#10;&#10;Description automatically generated">
            <a:extLst>
              <a:ext uri="{FF2B5EF4-FFF2-40B4-BE49-F238E27FC236}">
                <a16:creationId xmlns:a16="http://schemas.microsoft.com/office/drawing/2014/main" id="{52C90D68-5092-4BA2-947A-D4C6BD47F0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8" r="34830" b="10885"/>
          <a:stretch/>
        </p:blipFill>
        <p:spPr>
          <a:xfrm>
            <a:off x="8869415" y="4203138"/>
            <a:ext cx="1052995" cy="2224877"/>
          </a:xfrm>
          <a:prstGeom prst="rect">
            <a:avLst/>
          </a:prstGeom>
        </p:spPr>
      </p:pic>
      <p:pic>
        <p:nvPicPr>
          <p:cNvPr id="16" name="Picture 15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0DDCEF-74A6-4C91-949D-0752007D217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2" r="8816"/>
          <a:stretch/>
        </p:blipFill>
        <p:spPr>
          <a:xfrm>
            <a:off x="485404" y="1097671"/>
            <a:ext cx="1983021" cy="180003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802D0B1-2642-4EF7-B143-E1DAFF9456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9074" y="4527165"/>
            <a:ext cx="2083656" cy="1576821"/>
          </a:xfrm>
          <a:prstGeom prst="rect">
            <a:avLst/>
          </a:prstGeom>
        </p:spPr>
      </p:pic>
      <p:pic>
        <p:nvPicPr>
          <p:cNvPr id="18" name="Picture 17" descr="A picture containing indoor, toiletry, sitting, box&#10;&#10;Description automatically generated">
            <a:extLst>
              <a:ext uri="{FF2B5EF4-FFF2-40B4-BE49-F238E27FC236}">
                <a16:creationId xmlns:a16="http://schemas.microsoft.com/office/drawing/2014/main" id="{2AA694F8-36D9-4CA8-84E9-BC0083C680B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7" r="26863" b="1986"/>
          <a:stretch/>
        </p:blipFill>
        <p:spPr>
          <a:xfrm>
            <a:off x="8847853" y="694379"/>
            <a:ext cx="1361873" cy="293163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BE31E01-D414-44ED-96CE-53E98D164C88}"/>
              </a:ext>
            </a:extLst>
          </p:cNvPr>
          <p:cNvSpPr txBox="1"/>
          <p:nvPr/>
        </p:nvSpPr>
        <p:spPr>
          <a:xfrm>
            <a:off x="3175432" y="1710672"/>
            <a:ext cx="5841135" cy="30511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Regular handwashing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Hand sanitising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Own equipment</a:t>
            </a:r>
          </a:p>
          <a:p>
            <a:pPr marL="285750" indent="-285750" algn="ctr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GB" b="1">
              <a:solidFill>
                <a:schemeClr val="bg1"/>
              </a:solidFill>
              <a:latin typeface="Century Gothic" panose="020B0502020202020204" pitchFamily="34" charset="0"/>
              <a:cs typeface="Calibri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55E9ACF-C372-407B-B27E-372A28EB3D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8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4568">
        <p15:prstTrans prst="peelOff"/>
      </p:transition>
    </mc:Choice>
    <mc:Fallback xmlns="">
      <p:transition spd="slow" advTm="145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E4ED08-0E4C-4DFB-82D2-D123C3F290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470" y="1907947"/>
            <a:ext cx="4141760" cy="395650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9FF3BF-4516-41CD-97C4-137124C49562}"/>
              </a:ext>
            </a:extLst>
          </p:cNvPr>
          <p:cNvSpPr txBox="1"/>
          <p:nvPr/>
        </p:nvSpPr>
        <p:spPr>
          <a:xfrm>
            <a:off x="6246056" y="991388"/>
            <a:ext cx="560547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b="1">
                <a:solidFill>
                  <a:schemeClr val="bg1"/>
                </a:solidFill>
                <a:latin typeface="Century Gothic" panose="020B0502020202020204" pitchFamily="34" charset="0"/>
              </a:rPr>
              <a:t>Please note that the information provided in this presentation may be subject to change over the Summer Holidays due to Department for Education (DfE) Guidance. </a:t>
            </a:r>
            <a:r>
              <a:rPr lang="en-GB" sz="2200" b="1">
                <a:solidFill>
                  <a:schemeClr val="bg1"/>
                </a:solidFill>
                <a:latin typeface="Century Gothic" panose="020B0502020202020204" pitchFamily="34" charset="0"/>
                <a:cs typeface="Calibri"/>
              </a:rPr>
              <a:t>We ask you for your patience and understanding as we work to meet the needs of the children using the most up-to-date information. </a:t>
            </a:r>
          </a:p>
          <a:p>
            <a:endParaRPr lang="en-GB" sz="2200" b="1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GB" sz="2200" b="1">
                <a:solidFill>
                  <a:schemeClr val="bg1"/>
                </a:solidFill>
                <a:latin typeface="Century Gothic" panose="020B0502020202020204" pitchFamily="34" charset="0"/>
              </a:rPr>
              <a:t>Should we need to inform you of any changes prior to September, we will contact you using our usual channels of communication - Class Dojo and Parent Mail.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16487AB-C526-49C1-B445-5CA52BE54B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854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387">
        <p15:prstTrans prst="peelOff"/>
      </p:transition>
    </mc:Choice>
    <mc:Fallback xmlns="">
      <p:transition spd="slow" advTm="163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94B682771B004BAE1AE5CA5F810B0A" ma:contentTypeVersion="13" ma:contentTypeDescription="Create a new document." ma:contentTypeScope="" ma:versionID="f1363e3bde1dd009fd1737c0b5664c19">
  <xsd:schema xmlns:xsd="http://www.w3.org/2001/XMLSchema" xmlns:xs="http://www.w3.org/2001/XMLSchema" xmlns:p="http://schemas.microsoft.com/office/2006/metadata/properties" xmlns:ns2="372164d4-5075-4cc9-94e1-648ed3830259" xmlns:ns3="60b72952-8b7e-4f73-9f7d-f7f70cafd0de" targetNamespace="http://schemas.microsoft.com/office/2006/metadata/properties" ma:root="true" ma:fieldsID="75a8156001d86aeff7e4608712a84604" ns2:_="" ns3:_="">
    <xsd:import namespace="372164d4-5075-4cc9-94e1-648ed3830259"/>
    <xsd:import namespace="60b72952-8b7e-4f73-9f7d-f7f70cafd0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164d4-5075-4cc9-94e1-648ed38302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b72952-8b7e-4f73-9f7d-f7f70cafd0d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8E75DC0-CCC0-4DC6-B944-4EF111EC1E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69CECD-2588-4E68-B11C-F2710F17EF73}">
  <ds:schemaRefs>
    <ds:schemaRef ds:uri="372164d4-5075-4cc9-94e1-648ed3830259"/>
    <ds:schemaRef ds:uri="60b72952-8b7e-4f73-9f7d-f7f70cafd0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F8BED1D-6772-4183-A0EF-FAE3918FB29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0b72952-8b7e-4f73-9f7d-f7f70cafd0de"/>
    <ds:schemaRef ds:uri="http://purl.org/dc/elements/1.1/"/>
    <ds:schemaRef ds:uri="http://schemas.microsoft.com/office/2006/metadata/properties"/>
    <ds:schemaRef ds:uri="372164d4-5075-4cc9-94e1-648ed3830259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Office PowerPoint</Application>
  <PresentationFormat>Widescreen</PresentationFormat>
  <Paragraphs>139</Paragraphs>
  <Slides>15</Slides>
  <Notes>5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Century Gothic</vt:lpstr>
      <vt:lpstr>Office Theme</vt:lpstr>
      <vt:lpstr>PowerPoint Presentation</vt:lpstr>
      <vt:lpstr>Meet The Staff</vt:lpstr>
      <vt:lpstr>Start &amp; Finish Times</vt:lpstr>
      <vt:lpstr>Mental Health &amp;  Well Being</vt:lpstr>
      <vt:lpstr>Expectations</vt:lpstr>
      <vt:lpstr>PE</vt:lpstr>
      <vt:lpstr>Behaviour</vt:lpstr>
      <vt:lpstr>School Bags</vt:lpstr>
      <vt:lpstr>Home Learning Diary</vt:lpstr>
      <vt:lpstr>Home Learning</vt:lpstr>
      <vt:lpstr>Spelling Log</vt:lpstr>
      <vt:lpstr>Class Dojo</vt:lpstr>
      <vt:lpstr>Skills to work on  at home</vt:lpstr>
      <vt:lpstr>Personal Hygiene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Armstrong</dc:creator>
  <cp:lastModifiedBy>Tracy Flannaghan</cp:lastModifiedBy>
  <cp:revision>2</cp:revision>
  <dcterms:created xsi:type="dcterms:W3CDTF">2020-07-10T12:26:35Z</dcterms:created>
  <dcterms:modified xsi:type="dcterms:W3CDTF">2021-07-16T10:40:46Z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0x0101005F94B682771B004BAE1AE5CA5F810B0A</vt:lpwstr>
  </property>
</Properties>
</file>